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73" r:id="rId5"/>
    <p:sldId id="406" r:id="rId6"/>
    <p:sldId id="407" r:id="rId7"/>
    <p:sldId id="452" r:id="rId8"/>
    <p:sldId id="356" r:id="rId9"/>
    <p:sldId id="362" r:id="rId10"/>
    <p:sldId id="367" r:id="rId11"/>
    <p:sldId id="454" r:id="rId12"/>
    <p:sldId id="455" r:id="rId13"/>
    <p:sldId id="428" r:id="rId14"/>
    <p:sldId id="463" r:id="rId15"/>
    <p:sldId id="400" r:id="rId16"/>
    <p:sldId id="459" r:id="rId17"/>
    <p:sldId id="458" r:id="rId18"/>
    <p:sldId id="464" r:id="rId19"/>
    <p:sldId id="465" r:id="rId20"/>
    <p:sldId id="461" r:id="rId21"/>
    <p:sldId id="460" r:id="rId22"/>
    <p:sldId id="433" r:id="rId23"/>
    <p:sldId id="447" r:id="rId24"/>
    <p:sldId id="466" r:id="rId25"/>
    <p:sldId id="467" r:id="rId26"/>
    <p:sldId id="399" r:id="rId27"/>
    <p:sldId id="368" r:id="rId28"/>
    <p:sldId id="374" r:id="rId29"/>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VISAN JOST Tiago 252495" initials="TJT2" lastIdx="1" clrIdx="0">
    <p:extLst>
      <p:ext uri="{19B8F6BF-5375-455C-9EA6-DF929625EA0E}">
        <p15:presenceInfo xmlns:p15="http://schemas.microsoft.com/office/powerpoint/2012/main" userId="S-1-5-21-1801674531-299502267-839522115-3888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1A9"/>
    <a:srgbClr val="8D9084"/>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2" autoAdjust="0"/>
    <p:restoredTop sz="95619" autoAdjust="0"/>
  </p:normalViewPr>
  <p:slideViewPr>
    <p:cSldViewPr>
      <p:cViewPr varScale="1">
        <p:scale>
          <a:sx n="105" d="100"/>
          <a:sy n="105" d="100"/>
        </p:scale>
        <p:origin x="1264"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474"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889938" cy="496332"/>
          </a:xfrm>
          <a:prstGeom prst="rect">
            <a:avLst/>
          </a:prstGeom>
        </p:spPr>
        <p:txBody>
          <a:bodyPr vert="horz" lIns="91421" tIns="45711" rIns="91421" bIns="45711" rtlCol="0"/>
          <a:lstStyle>
            <a:lvl1pPr algn="l">
              <a:defRPr sz="1200"/>
            </a:lvl1pPr>
          </a:lstStyle>
          <a:p>
            <a:endParaRPr lang="fr-FR"/>
          </a:p>
        </p:txBody>
      </p:sp>
      <p:sp>
        <p:nvSpPr>
          <p:cNvPr id="3" name="Espace réservé de la date 2"/>
          <p:cNvSpPr>
            <a:spLocks noGrp="1"/>
          </p:cNvSpPr>
          <p:nvPr>
            <p:ph type="dt" sz="quarter" idx="1"/>
          </p:nvPr>
        </p:nvSpPr>
        <p:spPr>
          <a:xfrm>
            <a:off x="3777607" y="2"/>
            <a:ext cx="2889938" cy="496332"/>
          </a:xfrm>
          <a:prstGeom prst="rect">
            <a:avLst/>
          </a:prstGeom>
        </p:spPr>
        <p:txBody>
          <a:bodyPr vert="horz" lIns="91421" tIns="45711" rIns="91421" bIns="45711" rtlCol="0"/>
          <a:lstStyle>
            <a:lvl1pPr algn="r">
              <a:defRPr sz="1200"/>
            </a:lvl1pPr>
          </a:lstStyle>
          <a:p>
            <a:fld id="{7F7823CC-30B2-4FB3-8699-3C12FD001514}" type="datetimeFigureOut">
              <a:rPr lang="fr-FR" smtClean="0"/>
              <a:t>29/01/2019</a:t>
            </a:fld>
            <a:endParaRPr lang="fr-FR"/>
          </a:p>
        </p:txBody>
      </p:sp>
      <p:sp>
        <p:nvSpPr>
          <p:cNvPr id="4" name="Espace réservé du pied de page 3"/>
          <p:cNvSpPr>
            <a:spLocks noGrp="1"/>
          </p:cNvSpPr>
          <p:nvPr>
            <p:ph type="ftr" sz="quarter" idx="2"/>
          </p:nvPr>
        </p:nvSpPr>
        <p:spPr>
          <a:xfrm>
            <a:off x="0" y="9428585"/>
            <a:ext cx="2889938" cy="496332"/>
          </a:xfrm>
          <a:prstGeom prst="rect">
            <a:avLst/>
          </a:prstGeom>
        </p:spPr>
        <p:txBody>
          <a:bodyPr vert="horz" lIns="91421" tIns="45711" rIns="91421" bIns="4571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5"/>
            <a:ext cx="2889938" cy="496332"/>
          </a:xfrm>
          <a:prstGeom prst="rect">
            <a:avLst/>
          </a:prstGeom>
        </p:spPr>
        <p:txBody>
          <a:bodyPr vert="horz" lIns="91421" tIns="45711" rIns="91421" bIns="45711" rtlCol="0" anchor="b"/>
          <a:lstStyle>
            <a:lvl1pPr algn="r">
              <a:defRPr sz="1200"/>
            </a:lvl1pPr>
          </a:lstStyle>
          <a:p>
            <a:fld id="{66A47C2D-5FE8-48DC-B1CC-B346B5037279}" type="slidenum">
              <a:rPr lang="fr-FR" smtClean="0"/>
              <a:t>‹N°›</a:t>
            </a:fld>
            <a:endParaRPr lang="fr-FR"/>
          </a:p>
        </p:txBody>
      </p:sp>
    </p:spTree>
    <p:extLst>
      <p:ext uri="{BB962C8B-B14F-4D97-AF65-F5344CB8AC3E}">
        <p14:creationId xmlns:p14="http://schemas.microsoft.com/office/powerpoint/2010/main" val="1984447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889938" cy="496332"/>
          </a:xfrm>
          <a:prstGeom prst="rect">
            <a:avLst/>
          </a:prstGeom>
        </p:spPr>
        <p:txBody>
          <a:bodyPr vert="horz" lIns="91421" tIns="45711" rIns="91421" bIns="45711" rtlCol="0"/>
          <a:lstStyle>
            <a:lvl1pPr algn="l">
              <a:defRPr sz="1200"/>
            </a:lvl1pPr>
          </a:lstStyle>
          <a:p>
            <a:endParaRPr lang="fr-FR"/>
          </a:p>
        </p:txBody>
      </p:sp>
      <p:sp>
        <p:nvSpPr>
          <p:cNvPr id="3" name="Espace réservé de la date 2"/>
          <p:cNvSpPr>
            <a:spLocks noGrp="1"/>
          </p:cNvSpPr>
          <p:nvPr>
            <p:ph type="dt" idx="1"/>
          </p:nvPr>
        </p:nvSpPr>
        <p:spPr>
          <a:xfrm>
            <a:off x="3777607" y="2"/>
            <a:ext cx="2889938" cy="496332"/>
          </a:xfrm>
          <a:prstGeom prst="rect">
            <a:avLst/>
          </a:prstGeom>
        </p:spPr>
        <p:txBody>
          <a:bodyPr vert="horz" lIns="91421" tIns="45711" rIns="91421" bIns="45711" rtlCol="0"/>
          <a:lstStyle>
            <a:lvl1pPr algn="r">
              <a:defRPr sz="1200"/>
            </a:lvl1pPr>
          </a:lstStyle>
          <a:p>
            <a:fld id="{7215295D-F49F-4754-B91E-30BF8F0CADC9}" type="datetimeFigureOut">
              <a:rPr lang="fr-FR" smtClean="0"/>
              <a:t>29/01/2019</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21" tIns="45711" rIns="91421" bIns="45711" rtlCol="0" anchor="ctr"/>
          <a:lstStyle/>
          <a:p>
            <a:endParaRPr lang="fr-FR"/>
          </a:p>
        </p:txBody>
      </p:sp>
      <p:sp>
        <p:nvSpPr>
          <p:cNvPr id="5" name="Espace réservé des commentaires 4"/>
          <p:cNvSpPr>
            <a:spLocks noGrp="1"/>
          </p:cNvSpPr>
          <p:nvPr>
            <p:ph type="body" sz="quarter" idx="3"/>
          </p:nvPr>
        </p:nvSpPr>
        <p:spPr>
          <a:xfrm>
            <a:off x="666909" y="4715155"/>
            <a:ext cx="5335270" cy="4466987"/>
          </a:xfrm>
          <a:prstGeom prst="rect">
            <a:avLst/>
          </a:prstGeom>
        </p:spPr>
        <p:txBody>
          <a:bodyPr vert="horz" lIns="91421" tIns="45711" rIns="91421" bIns="4571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889938" cy="496332"/>
          </a:xfrm>
          <a:prstGeom prst="rect">
            <a:avLst/>
          </a:prstGeom>
        </p:spPr>
        <p:txBody>
          <a:bodyPr vert="horz" lIns="91421" tIns="45711" rIns="91421" bIns="4571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5"/>
            <a:ext cx="2889938" cy="496332"/>
          </a:xfrm>
          <a:prstGeom prst="rect">
            <a:avLst/>
          </a:prstGeom>
        </p:spPr>
        <p:txBody>
          <a:bodyPr vert="horz" lIns="91421" tIns="45711" rIns="91421" bIns="45711" rtlCol="0" anchor="b"/>
          <a:lstStyle>
            <a:lvl1pPr algn="r">
              <a:defRPr sz="1200"/>
            </a:lvl1pPr>
          </a:lstStyle>
          <a:p>
            <a:fld id="{92B39EB8-65E4-4832-97E0-41E9148F0F08}" type="slidenum">
              <a:rPr lang="fr-FR" smtClean="0"/>
              <a:t>‹N°›</a:t>
            </a:fld>
            <a:endParaRPr lang="fr-FR"/>
          </a:p>
        </p:txBody>
      </p:sp>
    </p:spTree>
    <p:extLst>
      <p:ext uri="{BB962C8B-B14F-4D97-AF65-F5344CB8AC3E}">
        <p14:creationId xmlns:p14="http://schemas.microsoft.com/office/powerpoint/2010/main" val="3209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Representing</a:t>
            </a:r>
            <a:r>
              <a:rPr lang="en-US" baseline="0" dirty="0"/>
              <a:t> numbers in floating-point format have been explored for many decades.  People who design systems are always focused on performance and energy efficient systems. And very often, programmers take for granted the precision used for representing floating numbers. Main issues of choosing precision are overkill or insufficient representation.</a:t>
            </a:r>
            <a:endParaRPr lang="fr-FR" dirty="0"/>
          </a:p>
        </p:txBody>
      </p:sp>
      <p:sp>
        <p:nvSpPr>
          <p:cNvPr id="4" name="Espace réservé du numéro de diapositive 3"/>
          <p:cNvSpPr>
            <a:spLocks noGrp="1"/>
          </p:cNvSpPr>
          <p:nvPr>
            <p:ph type="sldNum" sz="quarter" idx="10"/>
          </p:nvPr>
        </p:nvSpPr>
        <p:spPr/>
        <p:txBody>
          <a:bodyPr/>
          <a:lstStyle/>
          <a:p>
            <a:fld id="{92B39EB8-65E4-4832-97E0-41E9148F0F08}" type="slidenum">
              <a:rPr lang="fr-FR" smtClean="0"/>
              <a:t>2</a:t>
            </a:fld>
            <a:endParaRPr lang="fr-FR"/>
          </a:p>
        </p:txBody>
      </p:sp>
    </p:spTree>
    <p:extLst>
      <p:ext uri="{BB962C8B-B14F-4D97-AF65-F5344CB8AC3E}">
        <p14:creationId xmlns:p14="http://schemas.microsoft.com/office/powerpoint/2010/main" val="32084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B39EB8-65E4-4832-97E0-41E9148F0F08}" type="slidenum">
              <a:rPr lang="fr-FR" smtClean="0"/>
              <a:t>7</a:t>
            </a:fld>
            <a:endParaRPr lang="fr-FR"/>
          </a:p>
        </p:txBody>
      </p:sp>
    </p:spTree>
    <p:extLst>
      <p:ext uri="{BB962C8B-B14F-4D97-AF65-F5344CB8AC3E}">
        <p14:creationId xmlns:p14="http://schemas.microsoft.com/office/powerpoint/2010/main" val="99034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can divide part of the work on Variable precision in to layers. </a:t>
            </a:r>
          </a:p>
        </p:txBody>
      </p:sp>
      <p:sp>
        <p:nvSpPr>
          <p:cNvPr id="4" name="Espace réservé du numéro de diapositive 3"/>
          <p:cNvSpPr>
            <a:spLocks noGrp="1"/>
          </p:cNvSpPr>
          <p:nvPr>
            <p:ph type="sldNum" sz="quarter" idx="10"/>
          </p:nvPr>
        </p:nvSpPr>
        <p:spPr/>
        <p:txBody>
          <a:bodyPr/>
          <a:lstStyle/>
          <a:p>
            <a:fld id="{92B39EB8-65E4-4832-97E0-41E9148F0F08}" type="slidenum">
              <a:rPr lang="fr-FR" smtClean="0"/>
              <a:t>10</a:t>
            </a:fld>
            <a:endParaRPr lang="fr-FR"/>
          </a:p>
        </p:txBody>
      </p:sp>
    </p:spTree>
    <p:extLst>
      <p:ext uri="{BB962C8B-B14F-4D97-AF65-F5344CB8AC3E}">
        <p14:creationId xmlns:p14="http://schemas.microsoft.com/office/powerpoint/2010/main" val="110542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can divide part of the work on Variable precision in to layers. </a:t>
            </a:r>
          </a:p>
        </p:txBody>
      </p:sp>
      <p:sp>
        <p:nvSpPr>
          <p:cNvPr id="4" name="Espace réservé du numéro de diapositive 3"/>
          <p:cNvSpPr>
            <a:spLocks noGrp="1"/>
          </p:cNvSpPr>
          <p:nvPr>
            <p:ph type="sldNum" sz="quarter" idx="10"/>
          </p:nvPr>
        </p:nvSpPr>
        <p:spPr/>
        <p:txBody>
          <a:bodyPr/>
          <a:lstStyle/>
          <a:p>
            <a:fld id="{92B39EB8-65E4-4832-97E0-41E9148F0F08}" type="slidenum">
              <a:rPr lang="fr-FR" smtClean="0"/>
              <a:t>11</a:t>
            </a:fld>
            <a:endParaRPr lang="fr-FR"/>
          </a:p>
        </p:txBody>
      </p:sp>
    </p:spTree>
    <p:extLst>
      <p:ext uri="{BB962C8B-B14F-4D97-AF65-F5344CB8AC3E}">
        <p14:creationId xmlns:p14="http://schemas.microsoft.com/office/powerpoint/2010/main" val="505390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re 1_CEA Tech">
    <p:spTree>
      <p:nvGrpSpPr>
        <p:cNvPr id="1" name=""/>
        <p:cNvGrpSpPr/>
        <p:nvPr/>
      </p:nvGrpSpPr>
      <p:grpSpPr>
        <a:xfrm>
          <a:off x="0" y="0"/>
          <a:ext cx="0" cy="0"/>
          <a:chOff x="0" y="0"/>
          <a:chExt cx="0" cy="0"/>
        </a:xfrm>
      </p:grpSpPr>
      <p:sp>
        <p:nvSpPr>
          <p:cNvPr id="16" name="Rectangle 15"/>
          <p:cNvSpPr/>
          <p:nvPr/>
        </p:nvSpPr>
        <p:spPr>
          <a:xfrm>
            <a:off x="0" y="4550648"/>
            <a:ext cx="9144000" cy="720000"/>
          </a:xfrm>
          <a:prstGeom prst="rect">
            <a:avLst/>
          </a:prstGeom>
          <a:gradFill flip="none" rotWithShape="1">
            <a:gsLst>
              <a:gs pos="0">
                <a:srgbClr val="0A6E28">
                  <a:lumMod val="100000"/>
                </a:srgbClr>
              </a:gs>
              <a:gs pos="40000">
                <a:srgbClr val="91C30A">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pied de page 12"/>
          <p:cNvSpPr>
            <a:spLocks noGrp="1"/>
          </p:cNvSpPr>
          <p:nvPr>
            <p:ph type="ftr" sz="quarter" idx="16"/>
          </p:nvPr>
        </p:nvSpPr>
        <p:spPr>
          <a:xfrm>
            <a:off x="3563888" y="5301208"/>
            <a:ext cx="5229592" cy="184666"/>
          </a:xfrm>
          <a:prstGeom prst="rect">
            <a:avLst/>
          </a:prstGeom>
        </p:spPr>
        <p:txBody>
          <a:bodyPr anchor="ctr" anchorCtr="0"/>
          <a:lstStyle>
            <a:lvl1pPr algn="l">
              <a:defRPr sz="1200" cap="none" baseline="0">
                <a:solidFill>
                  <a:schemeClr val="accent5"/>
                </a:solidFill>
              </a:defRPr>
            </a:lvl1pPr>
          </a:lstStyle>
          <a:p>
            <a:pPr algn="r"/>
            <a:r>
              <a:rPr lang="fr-FR" dirty="0"/>
              <a:t>Nom événement | Nom Prénom | Date</a:t>
            </a:r>
          </a:p>
        </p:txBody>
      </p:sp>
      <p:sp>
        <p:nvSpPr>
          <p:cNvPr id="2" name="Titre 1"/>
          <p:cNvSpPr>
            <a:spLocks noGrp="1"/>
          </p:cNvSpPr>
          <p:nvPr>
            <p:ph type="ctrTitle"/>
          </p:nvPr>
        </p:nvSpPr>
        <p:spPr>
          <a:xfrm>
            <a:off x="1" y="4550648"/>
            <a:ext cx="8778240" cy="720000"/>
          </a:xfrm>
          <a:prstGeom prst="rect">
            <a:avLst/>
          </a:prstGeom>
        </p:spPr>
        <p:txBody>
          <a:bodyPr lIns="0" tIns="0" rIns="0" bIns="0" anchor="ctr" anchorCtr="0"/>
          <a:lstStyle>
            <a:lvl1pPr algn="r">
              <a:lnSpc>
                <a:spcPts val="2400"/>
              </a:lnSpc>
              <a:defRPr sz="2400" b="1" cap="all" baseline="0">
                <a:solidFill>
                  <a:schemeClr val="bg2"/>
                </a:solidFill>
              </a:defRPr>
            </a:lvl1pPr>
          </a:lstStyle>
          <a:p>
            <a:r>
              <a:rPr lang="fr-FR"/>
              <a:t>Modifiez le style du titre</a:t>
            </a:r>
            <a:endParaRPr lang="fr-FR" dirty="0"/>
          </a:p>
        </p:txBody>
      </p:sp>
      <p:sp>
        <p:nvSpPr>
          <p:cNvPr id="13" name="Rectangle 12"/>
          <p:cNvSpPr/>
          <p:nvPr userDrawn="1"/>
        </p:nvSpPr>
        <p:spPr>
          <a:xfrm>
            <a:off x="0" y="6750000"/>
            <a:ext cx="9143997" cy="108000"/>
          </a:xfrm>
          <a:prstGeom prst="rect">
            <a:avLst/>
          </a:prstGeom>
          <a:gradFill flip="none" rotWithShape="1">
            <a:gsLst>
              <a:gs pos="0">
                <a:schemeClr val="tx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0" name="Picture 7"/>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9795"/>
          <a:stretch/>
        </p:blipFill>
        <p:spPr bwMode="auto">
          <a:xfrm>
            <a:off x="4105274" y="-31033"/>
            <a:ext cx="5111150" cy="195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r="35544"/>
          <a:stretch/>
        </p:blipFill>
        <p:spPr bwMode="auto">
          <a:xfrm>
            <a:off x="-2293" y="-31033"/>
            <a:ext cx="4107567" cy="195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8201" y="5373217"/>
            <a:ext cx="6575800" cy="1402655"/>
          </a:xfrm>
          <a:prstGeom prst="rect">
            <a:avLst/>
          </a:prstGeom>
          <a:noFill/>
          <a:ln>
            <a:noFill/>
          </a:ln>
        </p:spPr>
      </p:pic>
      <p:pic>
        <p:nvPicPr>
          <p:cNvPr id="14" name="Image 13"/>
          <p:cNvPicPr>
            <a:picLocks noChangeAspect="1"/>
          </p:cNvPicPr>
          <p:nvPr userDrawn="1"/>
        </p:nvPicPr>
        <p:blipFill rotWithShape="1">
          <a:blip r:embed="rId3" cstate="print">
            <a:extLst>
              <a:ext uri="{28A0092B-C50C-407E-A947-70E740481C1C}">
                <a14:useLocalDpi xmlns:a14="http://schemas.microsoft.com/office/drawing/2010/main"/>
              </a:ext>
            </a:extLst>
          </a:blip>
          <a:srcRect r="60348"/>
          <a:stretch/>
        </p:blipFill>
        <p:spPr>
          <a:xfrm>
            <a:off x="-2293" y="5373217"/>
            <a:ext cx="2607381" cy="1402655"/>
          </a:xfrm>
          <a:prstGeom prst="rect">
            <a:avLst/>
          </a:prstGeom>
          <a:noFill/>
          <a:ln>
            <a:noFill/>
          </a:ln>
        </p:spPr>
      </p:pic>
      <p:pic>
        <p:nvPicPr>
          <p:cNvPr id="8" name="Picture 2" descr="S:\100-DRT Direction\100.10-Communication\1 - ACTIVITES\1.3 - Edition - Web\Marilyne\Charte graphique\LOGOS INSTITUTS\4. Proposition charte pour directoire rentrée\Logo Final\Logo Final_aout 2015-Leti.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1628" y="366563"/>
            <a:ext cx="2360939" cy="192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Espace réservé du pied de page 12"/>
          <p:cNvSpPr>
            <a:spLocks noGrp="1"/>
          </p:cNvSpPr>
          <p:nvPr>
            <p:ph type="ftr" sz="quarter" idx="3"/>
          </p:nvPr>
        </p:nvSpPr>
        <p:spPr>
          <a:xfrm>
            <a:off x="1" y="6569439"/>
            <a:ext cx="8676455" cy="161583"/>
          </a:xfrm>
          <a:prstGeom prst="rect">
            <a:avLst/>
          </a:prstGeom>
        </p:spPr>
        <p:txBody>
          <a:bodyPr/>
          <a:lstStyle>
            <a:lvl1pPr algn="r">
              <a:defRPr sz="1050" cap="none" baseline="0">
                <a:solidFill>
                  <a:schemeClr val="accent5"/>
                </a:solidFill>
              </a:defRPr>
            </a:lvl1pPr>
          </a:lstStyle>
          <a:p>
            <a:r>
              <a:rPr lang="fr-FR" dirty="0"/>
              <a:t>TREVISAN JOST Tiago | </a:t>
            </a:r>
            <a:fld id="{CD6B3BC7-4F5B-4D02-B617-D6822E237BBE}" type="datetime1">
              <a:rPr lang="fr-FR" smtClean="0"/>
              <a:pPr/>
              <a:t>29/01/2019</a:t>
            </a:fld>
            <a:endParaRPr lang="fr-FR" dirty="0"/>
          </a:p>
        </p:txBody>
      </p:sp>
      <p:sp>
        <p:nvSpPr>
          <p:cNvPr id="25" name="ZoneTexte 24"/>
          <p:cNvSpPr txBox="1"/>
          <p:nvPr userDrawn="1"/>
        </p:nvSpPr>
        <p:spPr>
          <a:xfrm>
            <a:off x="1531620" y="211500"/>
            <a:ext cx="7265992" cy="769228"/>
          </a:xfrm>
          <a:prstGeom prst="rect">
            <a:avLst/>
          </a:prstGeom>
          <a:noFill/>
        </p:spPr>
        <p:txBody>
          <a:bodyPr wrap="square" lIns="0" tIns="0" rIns="0" bIns="0" rtlCol="0" anchor="ctr" anchorCtr="0">
            <a:noAutofit/>
          </a:bodyPr>
          <a:lstStyle/>
          <a:p>
            <a:r>
              <a:rPr lang="fr-FR" sz="2000" b="1" kern="1200" cap="all" baseline="0" dirty="0">
                <a:solidFill>
                  <a:schemeClr val="tx2"/>
                </a:solidFill>
                <a:latin typeface="+mn-lt"/>
                <a:ea typeface="+mn-ea"/>
                <a:cs typeface="+mn-cs"/>
              </a:rPr>
              <a:t>sommaire</a:t>
            </a:r>
          </a:p>
        </p:txBody>
      </p:sp>
      <p:sp>
        <p:nvSpPr>
          <p:cNvPr id="50" name="Espace réservé du contenu 16"/>
          <p:cNvSpPr>
            <a:spLocks noGrp="1"/>
          </p:cNvSpPr>
          <p:nvPr>
            <p:ph sz="quarter" idx="18"/>
          </p:nvPr>
        </p:nvSpPr>
        <p:spPr>
          <a:xfrm>
            <a:off x="1979711" y="1628800"/>
            <a:ext cx="5184577"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a:t>Modifiez les styles du texte du masque</a:t>
            </a:r>
          </a:p>
        </p:txBody>
      </p:sp>
      <p:sp>
        <p:nvSpPr>
          <p:cNvPr id="52" name="Espace réservé du contenu 16"/>
          <p:cNvSpPr>
            <a:spLocks noGrp="1"/>
          </p:cNvSpPr>
          <p:nvPr>
            <p:ph sz="quarter" idx="19"/>
          </p:nvPr>
        </p:nvSpPr>
        <p:spPr>
          <a:xfrm>
            <a:off x="1979711" y="4581128"/>
            <a:ext cx="5184577"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a:t>Modifiez les styles du texte du masque</a:t>
            </a:r>
          </a:p>
        </p:txBody>
      </p:sp>
      <p:sp>
        <p:nvSpPr>
          <p:cNvPr id="53" name="Espace réservé du contenu 16"/>
          <p:cNvSpPr>
            <a:spLocks noGrp="1"/>
          </p:cNvSpPr>
          <p:nvPr>
            <p:ph sz="quarter" idx="20"/>
          </p:nvPr>
        </p:nvSpPr>
        <p:spPr>
          <a:xfrm>
            <a:off x="1979711" y="3990664"/>
            <a:ext cx="5184577"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a:t>Modifiez les styles du texte du masque</a:t>
            </a:r>
          </a:p>
        </p:txBody>
      </p:sp>
      <p:sp>
        <p:nvSpPr>
          <p:cNvPr id="54" name="Espace réservé du contenu 16"/>
          <p:cNvSpPr>
            <a:spLocks noGrp="1"/>
          </p:cNvSpPr>
          <p:nvPr>
            <p:ph sz="quarter" idx="21"/>
          </p:nvPr>
        </p:nvSpPr>
        <p:spPr>
          <a:xfrm>
            <a:off x="1979711" y="3400198"/>
            <a:ext cx="5184577"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a:t>Modifiez les styles du texte du masque</a:t>
            </a:r>
          </a:p>
        </p:txBody>
      </p:sp>
      <p:sp>
        <p:nvSpPr>
          <p:cNvPr id="55" name="Espace réservé du contenu 16"/>
          <p:cNvSpPr>
            <a:spLocks noGrp="1"/>
          </p:cNvSpPr>
          <p:nvPr>
            <p:ph sz="quarter" idx="22"/>
          </p:nvPr>
        </p:nvSpPr>
        <p:spPr>
          <a:xfrm>
            <a:off x="1979711" y="2809732"/>
            <a:ext cx="5184577"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a:t>Modifiez les styles du texte du masque</a:t>
            </a:r>
          </a:p>
        </p:txBody>
      </p:sp>
      <p:sp>
        <p:nvSpPr>
          <p:cNvPr id="56" name="Espace réservé du contenu 16"/>
          <p:cNvSpPr>
            <a:spLocks noGrp="1"/>
          </p:cNvSpPr>
          <p:nvPr>
            <p:ph sz="quarter" idx="23"/>
          </p:nvPr>
        </p:nvSpPr>
        <p:spPr>
          <a:xfrm>
            <a:off x="1979711" y="2219266"/>
            <a:ext cx="5184577" cy="432048"/>
          </a:xfrm>
          <a:prstGeom prst="rect">
            <a:avLst/>
          </a:prstGeom>
        </p:spPr>
        <p:txBody>
          <a:bodyPr lIns="0" tIns="0" rIns="0" bIns="0" anchor="ctr" anchorCtr="0"/>
          <a:lstStyle>
            <a:lvl1pPr marL="0" indent="0">
              <a:buClr>
                <a:schemeClr val="accent2"/>
              </a:buClr>
              <a:buSzPct val="125000"/>
              <a:buFont typeface="Arial" pitchFamily="34" charset="0"/>
              <a:buNone/>
              <a:defRPr sz="1600" b="0">
                <a:solidFill>
                  <a:schemeClr val="accent5"/>
                </a:solidFill>
              </a:defRPr>
            </a:lvl1pPr>
            <a:lvl2pPr marL="441325" indent="0">
              <a:buClr>
                <a:schemeClr val="accent5"/>
              </a:buClr>
              <a:buSzPct val="125000"/>
              <a:buFont typeface="Arial" panose="020B0604020202020204" pitchFamily="34" charset="0"/>
              <a:buNone/>
              <a:defRPr sz="1400" b="0"/>
            </a:lvl2pPr>
            <a:lvl3pPr marL="885825" indent="0">
              <a:buClr>
                <a:schemeClr val="accent2"/>
              </a:buClr>
              <a:buSzPct val="125000"/>
              <a:buFont typeface="Arial" panose="020B0604020202020204" pitchFamily="34" charset="0"/>
              <a:buNone/>
              <a:defRPr sz="1200" b="0"/>
            </a:lvl3pPr>
            <a:lvl4pPr marL="1417637" indent="0">
              <a:buClr>
                <a:schemeClr val="accent6"/>
              </a:buClr>
              <a:buSzPct val="125000"/>
              <a:buFont typeface="Arial" pitchFamily="34" charset="0"/>
              <a:buNone/>
              <a:defRPr sz="1100" b="0">
                <a:solidFill>
                  <a:schemeClr val="accent5"/>
                </a:solidFill>
              </a:defRPr>
            </a:lvl4pPr>
            <a:lvl5pPr marL="2038350" indent="0">
              <a:buSzPct val="125000"/>
              <a:buFont typeface="Arial" panose="020B0604020202020204" pitchFamily="34" charset="0"/>
              <a:buNone/>
              <a:defRPr sz="1050" b="0" baseline="0"/>
            </a:lvl5pPr>
            <a:lvl6pPr>
              <a:defRPr/>
            </a:lvl6pPr>
          </a:lstStyle>
          <a:p>
            <a:pPr lvl="0"/>
            <a:r>
              <a:rPr lang="fr-FR"/>
              <a:t>Modifiez les styles du texte du masque</a:t>
            </a:r>
          </a:p>
        </p:txBody>
      </p:sp>
    </p:spTree>
    <p:extLst>
      <p:ext uri="{BB962C8B-B14F-4D97-AF65-F5344CB8AC3E}">
        <p14:creationId xmlns:p14="http://schemas.microsoft.com/office/powerpoint/2010/main" val="129580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Espace réservé du pied de page 12"/>
          <p:cNvSpPr>
            <a:spLocks noGrp="1"/>
          </p:cNvSpPr>
          <p:nvPr>
            <p:ph type="ftr" sz="quarter" idx="3"/>
          </p:nvPr>
        </p:nvSpPr>
        <p:spPr>
          <a:xfrm>
            <a:off x="1" y="6569439"/>
            <a:ext cx="8676455" cy="161583"/>
          </a:xfrm>
          <a:prstGeom prst="rect">
            <a:avLst/>
          </a:prstGeom>
        </p:spPr>
        <p:txBody>
          <a:bodyPr/>
          <a:lstStyle>
            <a:lvl1pPr algn="r">
              <a:defRPr sz="1050" cap="none" baseline="0">
                <a:solidFill>
                  <a:schemeClr val="accent5"/>
                </a:solidFill>
              </a:defRPr>
            </a:lvl1pPr>
          </a:lstStyle>
          <a:p>
            <a:r>
              <a:rPr lang="fr-FR" dirty="0"/>
              <a:t>TREVISAN JOST Tiago | </a:t>
            </a:r>
            <a:fld id="{CD6B3BC7-4F5B-4D02-B617-D6822E237BBE}" type="datetime1">
              <a:rPr lang="fr-FR" smtClean="0"/>
              <a:pPr/>
              <a:t>29/01/2019</a:t>
            </a:fld>
            <a:endParaRPr lang="fr-FR" dirty="0"/>
          </a:p>
        </p:txBody>
      </p:sp>
      <p:sp>
        <p:nvSpPr>
          <p:cNvPr id="8" name="Espace réservé du texte 3"/>
          <p:cNvSpPr>
            <a:spLocks noGrp="1"/>
          </p:cNvSpPr>
          <p:nvPr>
            <p:ph type="body" sz="quarter" idx="20"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a:t>Modifiez le style du titre</a:t>
            </a:r>
          </a:p>
        </p:txBody>
      </p:sp>
    </p:spTree>
    <p:extLst>
      <p:ext uri="{BB962C8B-B14F-4D97-AF65-F5344CB8AC3E}">
        <p14:creationId xmlns:p14="http://schemas.microsoft.com/office/powerpoint/2010/main" val="184756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2 visuel_CEA Tech">
    <p:spTree>
      <p:nvGrpSpPr>
        <p:cNvPr id="1" name=""/>
        <p:cNvGrpSpPr/>
        <p:nvPr/>
      </p:nvGrpSpPr>
      <p:grpSpPr>
        <a:xfrm>
          <a:off x="0" y="0"/>
          <a:ext cx="0" cy="0"/>
          <a:chOff x="0" y="0"/>
          <a:chExt cx="0" cy="0"/>
        </a:xfrm>
      </p:grpSpPr>
      <p:sp>
        <p:nvSpPr>
          <p:cNvPr id="20" name="Espace réservé pour une image  4"/>
          <p:cNvSpPr>
            <a:spLocks noGrp="1"/>
          </p:cNvSpPr>
          <p:nvPr>
            <p:ph type="pic" sz="quarter" idx="18"/>
          </p:nvPr>
        </p:nvSpPr>
        <p:spPr>
          <a:xfrm>
            <a:off x="4924742" y="1923733"/>
            <a:ext cx="3845877" cy="2278800"/>
          </a:xfrm>
          <a:prstGeom prst="rect">
            <a:avLst/>
          </a:prstGeom>
          <a:solidFill>
            <a:schemeClr val="bg2">
              <a:lumMod val="85000"/>
            </a:schemeClr>
          </a:solidFill>
        </p:spPr>
        <p:txBody>
          <a:bodyPr/>
          <a:lstStyle>
            <a:lvl1pPr algn="l">
              <a:defRPr lang="fr-FR" sz="800" b="0">
                <a:solidFill>
                  <a:schemeClr val="accent5"/>
                </a:solidFill>
              </a:defRPr>
            </a:lvl1pPr>
          </a:lstStyle>
          <a:p>
            <a:pPr lvl="0" algn="ctr"/>
            <a:r>
              <a:rPr lang="fr-FR"/>
              <a:t>Cliquez sur l'icône pour ajouter une image</a:t>
            </a:r>
            <a:endParaRPr lang="fr-FR" dirty="0"/>
          </a:p>
        </p:txBody>
      </p:sp>
      <p:sp>
        <p:nvSpPr>
          <p:cNvPr id="8" name="Rectangle 7"/>
          <p:cNvSpPr/>
          <p:nvPr userDrawn="1"/>
        </p:nvSpPr>
        <p:spPr>
          <a:xfrm>
            <a:off x="-2293" y="3154414"/>
            <a:ext cx="9144000" cy="1210690"/>
          </a:xfrm>
          <a:prstGeom prst="rect">
            <a:avLst/>
          </a:prstGeom>
          <a:gradFill flip="none" rotWithShape="1">
            <a:gsLst>
              <a:gs pos="0">
                <a:srgbClr val="0A6E28">
                  <a:lumMod val="100000"/>
                </a:srgbClr>
              </a:gs>
              <a:gs pos="40000">
                <a:srgbClr val="91C30A">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pied de page 12"/>
          <p:cNvSpPr>
            <a:spLocks noGrp="1"/>
          </p:cNvSpPr>
          <p:nvPr>
            <p:ph type="ftr" sz="quarter" idx="16"/>
          </p:nvPr>
        </p:nvSpPr>
        <p:spPr>
          <a:xfrm>
            <a:off x="3563888" y="5301208"/>
            <a:ext cx="5229592" cy="184666"/>
          </a:xfrm>
          <a:prstGeom prst="rect">
            <a:avLst/>
          </a:prstGeom>
        </p:spPr>
        <p:txBody>
          <a:bodyPr anchor="ctr" anchorCtr="0"/>
          <a:lstStyle>
            <a:lvl1pPr algn="l">
              <a:defRPr sz="1200" cap="none" baseline="0">
                <a:solidFill>
                  <a:schemeClr val="accent5"/>
                </a:solidFill>
              </a:defRPr>
            </a:lvl1pPr>
          </a:lstStyle>
          <a:p>
            <a:pPr algn="r"/>
            <a:r>
              <a:rPr lang="fr-FR" dirty="0"/>
              <a:t>Nom événement | Nom Prénom | Date</a:t>
            </a:r>
          </a:p>
        </p:txBody>
      </p:sp>
      <p:sp>
        <p:nvSpPr>
          <p:cNvPr id="11" name="Titre 1"/>
          <p:cNvSpPr>
            <a:spLocks noGrp="1"/>
          </p:cNvSpPr>
          <p:nvPr>
            <p:ph type="ctrTitle"/>
          </p:nvPr>
        </p:nvSpPr>
        <p:spPr>
          <a:xfrm>
            <a:off x="-2292" y="3154414"/>
            <a:ext cx="8778240" cy="1210690"/>
          </a:xfrm>
          <a:prstGeom prst="rect">
            <a:avLst/>
          </a:prstGeom>
        </p:spPr>
        <p:txBody>
          <a:bodyPr lIns="0" tIns="0" rIns="0" bIns="0" anchor="ctr" anchorCtr="0"/>
          <a:lstStyle>
            <a:lvl1pPr algn="r">
              <a:lnSpc>
                <a:spcPts val="2400"/>
              </a:lnSpc>
              <a:defRPr sz="2400" b="1" cap="all" baseline="0">
                <a:solidFill>
                  <a:schemeClr val="bg2"/>
                </a:solidFill>
              </a:defRPr>
            </a:lvl1pPr>
          </a:lstStyle>
          <a:p>
            <a:r>
              <a:rPr lang="fr-FR" dirty="0"/>
              <a:t>Modifiez le style du titre</a:t>
            </a:r>
          </a:p>
        </p:txBody>
      </p:sp>
      <p:sp>
        <p:nvSpPr>
          <p:cNvPr id="14" name="Rectangle 13"/>
          <p:cNvSpPr/>
          <p:nvPr userDrawn="1"/>
        </p:nvSpPr>
        <p:spPr>
          <a:xfrm>
            <a:off x="0" y="6750000"/>
            <a:ext cx="9143997" cy="108000"/>
          </a:xfrm>
          <a:prstGeom prst="rect">
            <a:avLst/>
          </a:prstGeom>
          <a:gradFill flip="none" rotWithShape="1">
            <a:gsLst>
              <a:gs pos="0">
                <a:schemeClr val="tx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2" name="Picture 7"/>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9795"/>
          <a:stretch/>
        </p:blipFill>
        <p:spPr bwMode="auto">
          <a:xfrm>
            <a:off x="4105274" y="-33290"/>
            <a:ext cx="5111150" cy="195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r="35544"/>
          <a:stretch/>
        </p:blipFill>
        <p:spPr bwMode="auto">
          <a:xfrm>
            <a:off x="-2293" y="-31033"/>
            <a:ext cx="4107567" cy="195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8201" y="5373217"/>
            <a:ext cx="6575800" cy="1402655"/>
          </a:xfrm>
          <a:prstGeom prst="rect">
            <a:avLst/>
          </a:prstGeom>
          <a:noFill/>
          <a:ln>
            <a:noFill/>
          </a:ln>
        </p:spPr>
      </p:pic>
      <p:pic>
        <p:nvPicPr>
          <p:cNvPr id="17" name="Image 16"/>
          <p:cNvPicPr>
            <a:picLocks noChangeAspect="1"/>
          </p:cNvPicPr>
          <p:nvPr userDrawn="1"/>
        </p:nvPicPr>
        <p:blipFill rotWithShape="1">
          <a:blip r:embed="rId3" cstate="print">
            <a:extLst>
              <a:ext uri="{28A0092B-C50C-407E-A947-70E740481C1C}">
                <a14:useLocalDpi xmlns:a14="http://schemas.microsoft.com/office/drawing/2010/main"/>
              </a:ext>
            </a:extLst>
          </a:blip>
          <a:srcRect r="60348"/>
          <a:stretch/>
        </p:blipFill>
        <p:spPr>
          <a:xfrm>
            <a:off x="-2293" y="5373217"/>
            <a:ext cx="2607381" cy="1402655"/>
          </a:xfrm>
          <a:prstGeom prst="rect">
            <a:avLst/>
          </a:prstGeom>
          <a:noFill/>
          <a:ln>
            <a:noFill/>
          </a:ln>
        </p:spPr>
      </p:pic>
      <p:pic>
        <p:nvPicPr>
          <p:cNvPr id="13" name="Picture 2" descr="S:\100-DRT Direction\100.10-Communication\1 - ACTIVITES\1.3 - Edition - Web\Marilyne\Charte graphique\LOGOS INSTITUTS\4. Proposition charte pour directoire rentrée\Logo Final\Logo Final_aout 2015-Leti.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1628" y="366563"/>
            <a:ext cx="2360939" cy="192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_CEA Tech">
    <p:spTree>
      <p:nvGrpSpPr>
        <p:cNvPr id="1" name=""/>
        <p:cNvGrpSpPr/>
        <p:nvPr/>
      </p:nvGrpSpPr>
      <p:grpSpPr>
        <a:xfrm>
          <a:off x="0" y="0"/>
          <a:ext cx="0" cy="0"/>
          <a:chOff x="0" y="0"/>
          <a:chExt cx="0" cy="0"/>
        </a:xfrm>
      </p:grpSpPr>
      <p:sp>
        <p:nvSpPr>
          <p:cNvPr id="7" name="Espace réservé du pied de page 12"/>
          <p:cNvSpPr>
            <a:spLocks noGrp="1"/>
          </p:cNvSpPr>
          <p:nvPr>
            <p:ph type="ftr" sz="quarter" idx="3"/>
          </p:nvPr>
        </p:nvSpPr>
        <p:spPr>
          <a:xfrm>
            <a:off x="1" y="6569439"/>
            <a:ext cx="8676455" cy="161583"/>
          </a:xfrm>
          <a:prstGeom prst="rect">
            <a:avLst/>
          </a:prstGeom>
        </p:spPr>
        <p:txBody>
          <a:bodyPr/>
          <a:lstStyle>
            <a:lvl1pPr algn="r">
              <a:defRPr sz="1050" cap="none" baseline="0">
                <a:solidFill>
                  <a:schemeClr val="accent5"/>
                </a:solidFill>
              </a:defRPr>
            </a:lvl1pPr>
          </a:lstStyle>
          <a:p>
            <a:r>
              <a:rPr lang="fr-FR" dirty="0"/>
              <a:t>TREVISAN JOST Tiago | </a:t>
            </a:r>
            <a:fld id="{CD6B3BC7-4F5B-4D02-B617-D6822E237BBE}" type="datetime1">
              <a:rPr lang="fr-FR" smtClean="0"/>
              <a:pPr/>
              <a:t>29/01/2019</a:t>
            </a:fld>
            <a:endParaRPr lang="fr-FR" dirty="0"/>
          </a:p>
        </p:txBody>
      </p:sp>
      <p:sp>
        <p:nvSpPr>
          <p:cNvPr id="5" name="Espace réservé du contenu 16"/>
          <p:cNvSpPr>
            <a:spLocks noGrp="1"/>
          </p:cNvSpPr>
          <p:nvPr>
            <p:ph sz="quarter" idx="18"/>
          </p:nvPr>
        </p:nvSpPr>
        <p:spPr>
          <a:xfrm>
            <a:off x="359251" y="1257300"/>
            <a:ext cx="8424000"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3"/>
          <p:cNvSpPr>
            <a:spLocks noGrp="1"/>
          </p:cNvSpPr>
          <p:nvPr>
            <p:ph type="body" sz="quarter" idx="20"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a:t>Modifiez le style du titre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1 visuel_CEA Tech">
    <p:spTree>
      <p:nvGrpSpPr>
        <p:cNvPr id="1" name=""/>
        <p:cNvGrpSpPr/>
        <p:nvPr/>
      </p:nvGrpSpPr>
      <p:grpSpPr>
        <a:xfrm>
          <a:off x="0" y="0"/>
          <a:ext cx="0" cy="0"/>
          <a:chOff x="0" y="0"/>
          <a:chExt cx="0" cy="0"/>
        </a:xfrm>
      </p:grpSpPr>
      <p:sp>
        <p:nvSpPr>
          <p:cNvPr id="27" name="Espace réservé du pied de page 12"/>
          <p:cNvSpPr>
            <a:spLocks noGrp="1"/>
          </p:cNvSpPr>
          <p:nvPr>
            <p:ph type="ftr" sz="quarter" idx="3"/>
          </p:nvPr>
        </p:nvSpPr>
        <p:spPr>
          <a:xfrm>
            <a:off x="1" y="6569439"/>
            <a:ext cx="8676455" cy="161583"/>
          </a:xfrm>
          <a:prstGeom prst="rect">
            <a:avLst/>
          </a:prstGeom>
        </p:spPr>
        <p:txBody>
          <a:bodyPr/>
          <a:lstStyle>
            <a:lvl1pPr algn="r">
              <a:defRPr sz="1050" cap="none" baseline="0">
                <a:solidFill>
                  <a:schemeClr val="accent5"/>
                </a:solidFill>
              </a:defRPr>
            </a:lvl1pPr>
          </a:lstStyle>
          <a:p>
            <a:r>
              <a:rPr lang="fr-FR" dirty="0"/>
              <a:t>TREVISAN JOST Tiago | </a:t>
            </a:r>
            <a:fld id="{CD6B3BC7-4F5B-4D02-B617-D6822E237BBE}" type="datetime1">
              <a:rPr lang="fr-FR" smtClean="0"/>
              <a:pPr/>
              <a:t>29/01/2019</a:t>
            </a:fld>
            <a:endParaRPr lang="fr-FR" dirty="0"/>
          </a:p>
        </p:txBody>
      </p:sp>
      <p:sp>
        <p:nvSpPr>
          <p:cNvPr id="6" name="Espace réservé du texte 3"/>
          <p:cNvSpPr>
            <a:spLocks noGrp="1"/>
          </p:cNvSpPr>
          <p:nvPr>
            <p:ph type="body" sz="quarter" idx="23"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a:t>Modifiez le style du titre</a:t>
            </a:r>
          </a:p>
        </p:txBody>
      </p:sp>
      <p:sp>
        <p:nvSpPr>
          <p:cNvPr id="7" name="Espace réservé du contenu 20"/>
          <p:cNvSpPr>
            <a:spLocks noGrp="1"/>
          </p:cNvSpPr>
          <p:nvPr>
            <p:ph sz="quarter" idx="20" hasCustomPrompt="1"/>
          </p:nvPr>
        </p:nvSpPr>
        <p:spPr>
          <a:xfrm>
            <a:off x="5364088" y="1266824"/>
            <a:ext cx="3421772" cy="5042495"/>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a:t>Visuel</a:t>
            </a:r>
          </a:p>
        </p:txBody>
      </p:sp>
      <p:sp>
        <p:nvSpPr>
          <p:cNvPr id="8" name="Espace réservé du contenu 16"/>
          <p:cNvSpPr>
            <a:spLocks noGrp="1"/>
          </p:cNvSpPr>
          <p:nvPr>
            <p:ph sz="quarter" idx="25"/>
          </p:nvPr>
        </p:nvSpPr>
        <p:spPr>
          <a:xfrm>
            <a:off x="359251" y="1257300"/>
            <a:ext cx="4669949"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3 visuels_CEA Tech">
    <p:spTree>
      <p:nvGrpSpPr>
        <p:cNvPr id="1" name=""/>
        <p:cNvGrpSpPr/>
        <p:nvPr/>
      </p:nvGrpSpPr>
      <p:grpSpPr>
        <a:xfrm>
          <a:off x="0" y="0"/>
          <a:ext cx="0" cy="0"/>
          <a:chOff x="0" y="0"/>
          <a:chExt cx="0" cy="0"/>
        </a:xfrm>
      </p:grpSpPr>
      <p:sp>
        <p:nvSpPr>
          <p:cNvPr id="27" name="Espace réservé du pied de page 12"/>
          <p:cNvSpPr>
            <a:spLocks noGrp="1"/>
          </p:cNvSpPr>
          <p:nvPr>
            <p:ph type="ftr" sz="quarter" idx="3"/>
          </p:nvPr>
        </p:nvSpPr>
        <p:spPr>
          <a:xfrm>
            <a:off x="1" y="6569439"/>
            <a:ext cx="8676455" cy="161583"/>
          </a:xfrm>
          <a:prstGeom prst="rect">
            <a:avLst/>
          </a:prstGeom>
        </p:spPr>
        <p:txBody>
          <a:bodyPr/>
          <a:lstStyle>
            <a:lvl1pPr algn="r">
              <a:defRPr sz="1050" cap="none" baseline="0">
                <a:solidFill>
                  <a:schemeClr val="accent5"/>
                </a:solidFill>
              </a:defRPr>
            </a:lvl1pPr>
          </a:lstStyle>
          <a:p>
            <a:r>
              <a:rPr lang="fr-FR" dirty="0"/>
              <a:t>TREVISAN JOST Tiago | </a:t>
            </a:r>
            <a:fld id="{CD6B3BC7-4F5B-4D02-B617-D6822E237BBE}" type="datetime1">
              <a:rPr lang="fr-FR" smtClean="0"/>
              <a:pPr/>
              <a:t>29/01/2019</a:t>
            </a:fld>
            <a:endParaRPr lang="fr-FR" dirty="0"/>
          </a:p>
        </p:txBody>
      </p:sp>
      <p:sp>
        <p:nvSpPr>
          <p:cNvPr id="8" name="Espace réservé du texte 3"/>
          <p:cNvSpPr>
            <a:spLocks noGrp="1"/>
          </p:cNvSpPr>
          <p:nvPr>
            <p:ph type="body" sz="quarter" idx="25"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a:t>Modifiez le style du titre</a:t>
            </a:r>
          </a:p>
        </p:txBody>
      </p:sp>
      <p:sp>
        <p:nvSpPr>
          <p:cNvPr id="9" name="Espace réservé du contenu 20"/>
          <p:cNvSpPr>
            <a:spLocks noGrp="1"/>
          </p:cNvSpPr>
          <p:nvPr>
            <p:ph sz="quarter" idx="22" hasCustomPrompt="1"/>
          </p:nvPr>
        </p:nvSpPr>
        <p:spPr>
          <a:xfrm>
            <a:off x="5364088" y="4599320"/>
            <a:ext cx="1656000" cy="1710000"/>
          </a:xfrm>
          <a:prstGeom prst="rect">
            <a:avLst/>
          </a:prstGeom>
          <a:solidFill>
            <a:srgbClr val="808080"/>
          </a:solidFill>
        </p:spPr>
        <p:txBody>
          <a:bodyPr anchor="ctr"/>
          <a:lstStyle>
            <a:lvl1pPr marL="0" indent="0" algn="ctr">
              <a:defRPr sz="1200">
                <a:solidFill>
                  <a:schemeClr val="bg1"/>
                </a:solidFill>
              </a:defRPr>
            </a:lvl1pPr>
          </a:lstStyle>
          <a:p>
            <a:r>
              <a:rPr lang="fr-FR" dirty="0"/>
              <a:t>Visuel</a:t>
            </a:r>
          </a:p>
        </p:txBody>
      </p:sp>
      <p:sp>
        <p:nvSpPr>
          <p:cNvPr id="10" name="Espace réservé du contenu 20"/>
          <p:cNvSpPr>
            <a:spLocks noGrp="1"/>
          </p:cNvSpPr>
          <p:nvPr>
            <p:ph sz="quarter" idx="23" hasCustomPrompt="1"/>
          </p:nvPr>
        </p:nvSpPr>
        <p:spPr>
          <a:xfrm>
            <a:off x="7129860" y="4599320"/>
            <a:ext cx="1656000" cy="1710000"/>
          </a:xfrm>
          <a:prstGeom prst="rect">
            <a:avLst/>
          </a:prstGeom>
          <a:solidFill>
            <a:srgbClr val="B2B2B2"/>
          </a:solidFill>
        </p:spPr>
        <p:txBody>
          <a:bodyPr anchor="ctr"/>
          <a:lstStyle>
            <a:lvl1pPr marL="0" indent="0" algn="ctr">
              <a:defRPr sz="1200">
                <a:solidFill>
                  <a:schemeClr val="bg1"/>
                </a:solidFill>
              </a:defRPr>
            </a:lvl1pPr>
          </a:lstStyle>
          <a:p>
            <a:r>
              <a:rPr lang="fr-FR" dirty="0"/>
              <a:t>Visuel</a:t>
            </a:r>
          </a:p>
        </p:txBody>
      </p:sp>
      <p:sp>
        <p:nvSpPr>
          <p:cNvPr id="11" name="Espace réservé du contenu 20"/>
          <p:cNvSpPr>
            <a:spLocks noGrp="1"/>
          </p:cNvSpPr>
          <p:nvPr>
            <p:ph sz="quarter" idx="20" hasCustomPrompt="1"/>
          </p:nvPr>
        </p:nvSpPr>
        <p:spPr>
          <a:xfrm>
            <a:off x="5364088" y="1266824"/>
            <a:ext cx="3421772" cy="3242295"/>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a:t>Visuel</a:t>
            </a:r>
          </a:p>
        </p:txBody>
      </p:sp>
      <p:sp>
        <p:nvSpPr>
          <p:cNvPr id="12" name="Espace réservé du contenu 16"/>
          <p:cNvSpPr>
            <a:spLocks noGrp="1"/>
          </p:cNvSpPr>
          <p:nvPr>
            <p:ph sz="quarter" idx="26"/>
          </p:nvPr>
        </p:nvSpPr>
        <p:spPr>
          <a:xfrm>
            <a:off x="359251" y="1257300"/>
            <a:ext cx="4669949" cy="5052020"/>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graphiques_CEA Tech">
    <p:spTree>
      <p:nvGrpSpPr>
        <p:cNvPr id="1" name=""/>
        <p:cNvGrpSpPr/>
        <p:nvPr/>
      </p:nvGrpSpPr>
      <p:grpSpPr>
        <a:xfrm>
          <a:off x="0" y="0"/>
          <a:ext cx="0" cy="0"/>
          <a:chOff x="0" y="0"/>
          <a:chExt cx="0" cy="0"/>
        </a:xfrm>
      </p:grpSpPr>
      <p:sp>
        <p:nvSpPr>
          <p:cNvPr id="12" name="Espace réservé du pied de page 12"/>
          <p:cNvSpPr>
            <a:spLocks noGrp="1"/>
          </p:cNvSpPr>
          <p:nvPr>
            <p:ph type="ftr" sz="quarter" idx="3"/>
          </p:nvPr>
        </p:nvSpPr>
        <p:spPr>
          <a:xfrm>
            <a:off x="1" y="6569439"/>
            <a:ext cx="8676455" cy="161583"/>
          </a:xfrm>
          <a:prstGeom prst="rect">
            <a:avLst/>
          </a:prstGeom>
        </p:spPr>
        <p:txBody>
          <a:bodyPr/>
          <a:lstStyle>
            <a:lvl1pPr algn="r">
              <a:defRPr sz="1050" cap="none" baseline="0">
                <a:solidFill>
                  <a:schemeClr val="accent5"/>
                </a:solidFill>
              </a:defRPr>
            </a:lvl1pPr>
          </a:lstStyle>
          <a:p>
            <a:r>
              <a:rPr lang="fr-FR" dirty="0"/>
              <a:t>TREVISAN JOST Tiago | </a:t>
            </a:r>
            <a:fld id="{CD6B3BC7-4F5B-4D02-B617-D6822E237BBE}" type="datetime1">
              <a:rPr lang="fr-FR" smtClean="0"/>
              <a:pPr/>
              <a:t>29/01/2019</a:t>
            </a:fld>
            <a:endParaRPr lang="fr-FR" dirty="0"/>
          </a:p>
        </p:txBody>
      </p:sp>
      <p:sp>
        <p:nvSpPr>
          <p:cNvPr id="6" name="Espace réservé du texte 3"/>
          <p:cNvSpPr>
            <a:spLocks noGrp="1"/>
          </p:cNvSpPr>
          <p:nvPr>
            <p:ph type="body" sz="quarter" idx="25"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a:t>Modifiez le style du titre</a:t>
            </a:r>
          </a:p>
        </p:txBody>
      </p:sp>
      <p:sp>
        <p:nvSpPr>
          <p:cNvPr id="7" name="Espace réservé du contenu 16"/>
          <p:cNvSpPr>
            <a:spLocks noGrp="1"/>
          </p:cNvSpPr>
          <p:nvPr>
            <p:ph sz="quarter" idx="27"/>
          </p:nvPr>
        </p:nvSpPr>
        <p:spPr>
          <a:xfrm>
            <a:off x="359251" y="3356992"/>
            <a:ext cx="8424000" cy="2952328"/>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0"/>
          <p:cNvSpPr>
            <a:spLocks noGrp="1"/>
          </p:cNvSpPr>
          <p:nvPr>
            <p:ph sz="quarter" idx="20" hasCustomPrompt="1"/>
          </p:nvPr>
        </p:nvSpPr>
        <p:spPr>
          <a:xfrm>
            <a:off x="366870" y="1052736"/>
            <a:ext cx="8424000" cy="1911444"/>
          </a:xfrm>
          <a:prstGeom prst="rect">
            <a:avLst/>
          </a:prstGeom>
          <a:solidFill>
            <a:schemeClr val="accent6">
              <a:lumMod val="20000"/>
              <a:lumOff val="80000"/>
            </a:schemeClr>
          </a:solidFill>
        </p:spPr>
        <p:txBody>
          <a:bodyPr anchor="ctr"/>
          <a:lstStyle>
            <a:lvl1pPr marL="0" indent="0" algn="ctr">
              <a:defRPr sz="1200">
                <a:solidFill>
                  <a:schemeClr val="bg1"/>
                </a:solidFill>
              </a:defRPr>
            </a:lvl1pPr>
          </a:lstStyle>
          <a:p>
            <a:r>
              <a:rPr lang="fr-FR" dirty="0"/>
              <a:t>Visuel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pSp>
        <p:nvGrpSpPr>
          <p:cNvPr id="2" name="Groupe 1"/>
          <p:cNvGrpSpPr/>
          <p:nvPr userDrawn="1"/>
        </p:nvGrpSpPr>
        <p:grpSpPr>
          <a:xfrm>
            <a:off x="319336" y="692696"/>
            <a:ext cx="8389815" cy="4746644"/>
            <a:chOff x="251520" y="476672"/>
            <a:chExt cx="8605839" cy="4868862"/>
          </a:xfrm>
          <a:solidFill>
            <a:schemeClr val="accent6">
              <a:lumMod val="20000"/>
              <a:lumOff val="80000"/>
            </a:schemeClr>
          </a:solidFill>
        </p:grpSpPr>
        <p:sp>
          <p:nvSpPr>
            <p:cNvPr id="14" name="Freeform 8">
              <a:hlinkHover r:id="" action="ppaction://noaction"/>
            </p:cNvPr>
            <p:cNvSpPr>
              <a:spLocks noEditPoints="1"/>
            </p:cNvSpPr>
            <p:nvPr userDrawn="1"/>
          </p:nvSpPr>
          <p:spPr bwMode="auto">
            <a:xfrm>
              <a:off x="7020621" y="3513560"/>
              <a:ext cx="1560513" cy="1552575"/>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9">
              <a:hlinkHover r:id="rId2" action="ppaction://hlinksldjump"/>
            </p:cNvPr>
            <p:cNvSpPr>
              <a:spLocks noEditPoints="1"/>
            </p:cNvSpPr>
            <p:nvPr userDrawn="1"/>
          </p:nvSpPr>
          <p:spPr bwMode="auto">
            <a:xfrm>
              <a:off x="251520" y="476672"/>
              <a:ext cx="3741738" cy="2843213"/>
            </a:xfrm>
            <a:custGeom>
              <a:avLst/>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1">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6" name="Freeform 10">
              <a:hlinkHover r:id="" action="ppaction://noaction"/>
            </p:cNvPr>
            <p:cNvSpPr>
              <a:spLocks/>
            </p:cNvSpPr>
            <p:nvPr userDrawn="1"/>
          </p:nvSpPr>
          <p:spPr bwMode="auto">
            <a:xfrm>
              <a:off x="2343845" y="3242096"/>
              <a:ext cx="1117600" cy="210343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1">
              <a:hlinkHover r:id="" action="ppaction://noaction"/>
            </p:cNvPr>
            <p:cNvSpPr>
              <a:spLocks noEditPoints="1"/>
            </p:cNvSpPr>
            <p:nvPr userDrawn="1"/>
          </p:nvSpPr>
          <p:spPr bwMode="auto">
            <a:xfrm>
              <a:off x="5061646" y="629072"/>
              <a:ext cx="3795713" cy="3197225"/>
            </a:xfrm>
            <a:custGeom>
              <a:avLst/>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4">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2">
              <a:hlinkHover r:id="" action="ppaction://noaction"/>
            </p:cNvPr>
            <p:cNvSpPr>
              <a:spLocks noEditPoints="1"/>
            </p:cNvSpPr>
            <p:nvPr userDrawn="1"/>
          </p:nvSpPr>
          <p:spPr bwMode="auto">
            <a:xfrm>
              <a:off x="3751959" y="856084"/>
              <a:ext cx="2232025" cy="1665288"/>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3">
              <a:hlinkHover r:id="" action="ppaction://noaction"/>
            </p:cNvPr>
            <p:cNvSpPr>
              <a:spLocks noEditPoints="1"/>
            </p:cNvSpPr>
            <p:nvPr userDrawn="1"/>
          </p:nvSpPr>
          <p:spPr bwMode="auto">
            <a:xfrm>
              <a:off x="3886895" y="2421360"/>
              <a:ext cx="1665288" cy="2200275"/>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 name="Espace réservé du pied de page 12"/>
          <p:cNvSpPr>
            <a:spLocks noGrp="1"/>
          </p:cNvSpPr>
          <p:nvPr>
            <p:ph type="ftr" sz="quarter" idx="3"/>
          </p:nvPr>
        </p:nvSpPr>
        <p:spPr>
          <a:xfrm>
            <a:off x="1" y="6569439"/>
            <a:ext cx="8676455" cy="161583"/>
          </a:xfrm>
          <a:prstGeom prst="rect">
            <a:avLst/>
          </a:prstGeom>
        </p:spPr>
        <p:txBody>
          <a:bodyPr/>
          <a:lstStyle>
            <a:lvl1pPr algn="r">
              <a:defRPr sz="1050" cap="none" baseline="0">
                <a:solidFill>
                  <a:schemeClr val="accent5"/>
                </a:solidFill>
              </a:defRPr>
            </a:lvl1pPr>
          </a:lstStyle>
          <a:p>
            <a:r>
              <a:rPr lang="fr-FR" dirty="0"/>
              <a:t>TREVISAN JOST Tiago | </a:t>
            </a:r>
            <a:fld id="{CD6B3BC7-4F5B-4D02-B617-D6822E237BBE}" type="datetime1">
              <a:rPr lang="fr-FR" smtClean="0"/>
              <a:pPr/>
              <a:t>29/01/2019</a:t>
            </a:fld>
            <a:endParaRPr lang="fr-FR" dirty="0"/>
          </a:p>
        </p:txBody>
      </p:sp>
      <p:sp>
        <p:nvSpPr>
          <p:cNvPr id="11" name="Espace réservé du texte 3"/>
          <p:cNvSpPr>
            <a:spLocks noGrp="1"/>
          </p:cNvSpPr>
          <p:nvPr>
            <p:ph type="body" sz="quarter" idx="20" hasCustomPrompt="1"/>
          </p:nvPr>
        </p:nvSpPr>
        <p:spPr>
          <a:xfrm>
            <a:off x="1447801" y="205740"/>
            <a:ext cx="7335450" cy="774988"/>
          </a:xfrm>
          <a:prstGeom prst="rect">
            <a:avLst/>
          </a:prstGeom>
        </p:spPr>
        <p:txBody>
          <a:bodyPr lIns="0" tIns="0" rIns="0" bIns="0" anchor="ctr"/>
          <a:lstStyle>
            <a:lvl1pPr algn="l">
              <a:defRPr lang="fr-FR" sz="2000" b="1" kern="1200" cap="all" baseline="0" dirty="0">
                <a:solidFill>
                  <a:schemeClr val="tx2"/>
                </a:solidFill>
                <a:latin typeface="+mn-lt"/>
                <a:ea typeface="+mn-ea"/>
                <a:cs typeface="+mn-cs"/>
              </a:defRPr>
            </a:lvl1pPr>
          </a:lstStyle>
          <a:p>
            <a:pPr lvl="0"/>
            <a:r>
              <a:rPr lang="fr-FR" dirty="0"/>
              <a:t>Modifiez le style du titre</a:t>
            </a:r>
          </a:p>
        </p:txBody>
      </p:sp>
      <p:sp>
        <p:nvSpPr>
          <p:cNvPr id="12" name="Espace réservé du contenu 16"/>
          <p:cNvSpPr>
            <a:spLocks noGrp="1"/>
          </p:cNvSpPr>
          <p:nvPr>
            <p:ph sz="quarter" idx="27"/>
          </p:nvPr>
        </p:nvSpPr>
        <p:spPr>
          <a:xfrm>
            <a:off x="359251" y="4725144"/>
            <a:ext cx="8424000" cy="1584176"/>
          </a:xfrm>
          <a:prstGeom prst="rect">
            <a:avLst/>
          </a:prstGeom>
        </p:spPr>
        <p:txBody>
          <a:bodyPr lIns="0" tIns="0" rIns="0" bIns="0"/>
          <a:lstStyle>
            <a:lvl1pPr marL="342900" indent="-342900">
              <a:buClr>
                <a:schemeClr val="accent2"/>
              </a:buClr>
              <a:buSzPct val="125000"/>
              <a:buFont typeface="Arial" pitchFamily="34" charset="0"/>
              <a:buChar char="•"/>
              <a:defRPr sz="2000">
                <a:solidFill>
                  <a:schemeClr val="accent5"/>
                </a:solidFill>
              </a:defRPr>
            </a:lvl1pPr>
            <a:lvl2pPr marL="801688" indent="-360363">
              <a:buClr>
                <a:schemeClr val="accent5"/>
              </a:buClr>
              <a:buSzPct val="125000"/>
              <a:buFont typeface="Arial" panose="020B0604020202020204" pitchFamily="34" charset="0"/>
              <a:buChar char="•"/>
              <a:defRPr sz="1800"/>
            </a:lvl2pPr>
            <a:lvl3pPr marL="1171575" indent="-285750">
              <a:buClr>
                <a:schemeClr val="accent2"/>
              </a:buClr>
              <a:buSzPct val="125000"/>
              <a:buFont typeface="Arial" panose="020B0604020202020204" pitchFamily="34" charset="0"/>
              <a:buChar char="•"/>
              <a:defRPr sz="1600"/>
            </a:lvl3pPr>
            <a:lvl4pPr marL="1704975" indent="-287338">
              <a:buClr>
                <a:schemeClr val="accent6"/>
              </a:buClr>
              <a:buSzPct val="125000"/>
              <a:buFont typeface="Arial" pitchFamily="34" charset="0"/>
              <a:buChar char="•"/>
              <a:defRPr sz="1400">
                <a:solidFill>
                  <a:schemeClr val="accent5"/>
                </a:solidFill>
              </a:defRPr>
            </a:lvl4pPr>
            <a:lvl5pPr marL="2152650" indent="-114300">
              <a:buSzPct val="125000"/>
              <a:buFont typeface="Arial" panose="020B0604020202020204" pitchFamily="34" charset="0"/>
              <a:buChar char="•"/>
              <a:defRPr sz="1200" baseline="0"/>
            </a:lvl5pPr>
            <a:lvl6pPr>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04663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ercalaire_CEA Tech">
    <p:spTree>
      <p:nvGrpSpPr>
        <p:cNvPr id="1" name=""/>
        <p:cNvGrpSpPr/>
        <p:nvPr/>
      </p:nvGrpSpPr>
      <p:grpSpPr>
        <a:xfrm>
          <a:off x="0" y="0"/>
          <a:ext cx="0" cy="0"/>
          <a:chOff x="0" y="0"/>
          <a:chExt cx="0" cy="0"/>
        </a:xfrm>
      </p:grpSpPr>
      <p:pic>
        <p:nvPicPr>
          <p:cNvPr id="7" name="Image 6" descr="bandeau_intercalaire.png"/>
          <p:cNvPicPr>
            <a:picLocks noChangeAspect="1"/>
          </p:cNvPicPr>
          <p:nvPr/>
        </p:nvPicPr>
        <p:blipFill>
          <a:blip r:embed="rId2" cstate="print"/>
          <a:stretch>
            <a:fillRect/>
          </a:stretch>
        </p:blipFill>
        <p:spPr>
          <a:xfrm>
            <a:off x="3310128" y="0"/>
            <a:ext cx="5833872" cy="6858000"/>
          </a:xfrm>
          <a:prstGeom prst="rect">
            <a:avLst/>
          </a:prstGeom>
        </p:spPr>
      </p:pic>
      <p:sp>
        <p:nvSpPr>
          <p:cNvPr id="10" name="Titre 1"/>
          <p:cNvSpPr>
            <a:spLocks noGrp="1"/>
          </p:cNvSpPr>
          <p:nvPr>
            <p:ph type="title" hasCustomPrompt="1"/>
          </p:nvPr>
        </p:nvSpPr>
        <p:spPr>
          <a:xfrm>
            <a:off x="3672000" y="260648"/>
            <a:ext cx="5364496" cy="6408711"/>
          </a:xfrm>
          <a:prstGeom prst="rect">
            <a:avLst/>
          </a:prstGeom>
        </p:spPr>
        <p:txBody>
          <a:bodyPr anchor="t"/>
          <a:lstStyle>
            <a:lvl1pPr algn="l">
              <a:lnSpc>
                <a:spcPts val="2800"/>
              </a:lnSpc>
              <a:defRPr sz="2000" b="1" cap="all"/>
            </a:lvl1pPr>
          </a:lstStyle>
          <a:p>
            <a:r>
              <a:rPr lang="fr-FR" dirty="0"/>
              <a:t>Modifiez le style DE L’INTERCALAIRE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_CEA Tech">
    <p:spTree>
      <p:nvGrpSpPr>
        <p:cNvPr id="1" name=""/>
        <p:cNvGrpSpPr/>
        <p:nvPr/>
      </p:nvGrpSpPr>
      <p:grpSpPr>
        <a:xfrm>
          <a:off x="0" y="0"/>
          <a:ext cx="0" cy="0"/>
          <a:chOff x="0" y="0"/>
          <a:chExt cx="0" cy="0"/>
        </a:xfrm>
      </p:grpSpPr>
      <p:pic>
        <p:nvPicPr>
          <p:cNvPr id="8" name="Image 7" descr="bandeau_intercalaire.png"/>
          <p:cNvPicPr>
            <a:picLocks noChangeAspect="1"/>
          </p:cNvPicPr>
          <p:nvPr/>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p:nvPicPr>
        <p:blipFill rotWithShape="1">
          <a:blip r:embed="rId3" cstate="print"/>
          <a:srcRect l="3736" r="2692" b="15350"/>
          <a:stretch/>
        </p:blipFill>
        <p:spPr>
          <a:xfrm>
            <a:off x="3685044" y="0"/>
            <a:ext cx="5458956" cy="5805264"/>
          </a:xfrm>
          <a:prstGeom prst="rect">
            <a:avLst/>
          </a:prstGeom>
        </p:spPr>
      </p:pic>
      <p:sp>
        <p:nvSpPr>
          <p:cNvPr id="10" name="Rectangle 9"/>
          <p:cNvSpPr/>
          <p:nvPr userDrawn="1"/>
        </p:nvSpPr>
        <p:spPr>
          <a:xfrm>
            <a:off x="3685044" y="5877272"/>
            <a:ext cx="5458956" cy="492443"/>
          </a:xfrm>
          <a:prstGeom prst="rect">
            <a:avLst/>
          </a:prstGeom>
        </p:spPr>
        <p:txBody>
          <a:bodyPr wrap="square" lIns="0" tIns="0" rIns="0" bIns="0">
            <a:spAutoFit/>
          </a:bodyPr>
          <a:lstStyle/>
          <a:p>
            <a:pPr marL="0" lvl="0" indent="0">
              <a:lnSpc>
                <a:spcPct val="100000"/>
              </a:lnSpc>
              <a:spcBef>
                <a:spcPts val="0"/>
              </a:spcBef>
              <a:spcAft>
                <a:spcPts val="0"/>
              </a:spcAft>
            </a:pPr>
            <a:r>
              <a:rPr lang="fr-FR" sz="800" b="1" dirty="0">
                <a:solidFill>
                  <a:schemeClr val="bg1"/>
                </a:solidFill>
              </a:rPr>
              <a:t>Leti, </a:t>
            </a:r>
            <a:r>
              <a:rPr lang="fr-FR" sz="800" b="1" dirty="0" err="1">
                <a:solidFill>
                  <a:schemeClr val="bg1"/>
                </a:solidFill>
              </a:rPr>
              <a:t>technology</a:t>
            </a:r>
            <a:r>
              <a:rPr lang="fr-FR" sz="800" b="1" dirty="0">
                <a:solidFill>
                  <a:schemeClr val="bg1"/>
                </a:solidFill>
              </a:rPr>
              <a:t> </a:t>
            </a:r>
            <a:r>
              <a:rPr lang="fr-FR" sz="800" b="1" dirty="0" err="1">
                <a:solidFill>
                  <a:schemeClr val="bg1"/>
                </a:solidFill>
              </a:rPr>
              <a:t>research</a:t>
            </a:r>
            <a:r>
              <a:rPr lang="fr-FR" sz="800" b="1" dirty="0">
                <a:solidFill>
                  <a:schemeClr val="bg1"/>
                </a:solidFill>
              </a:rPr>
              <a:t> </a:t>
            </a:r>
            <a:r>
              <a:rPr lang="fr-FR" sz="800" b="1" dirty="0" err="1">
                <a:solidFill>
                  <a:schemeClr val="bg1"/>
                </a:solidFill>
              </a:rPr>
              <a:t>institute</a:t>
            </a:r>
            <a:endParaRPr lang="fr-FR" sz="800" b="1" dirty="0">
              <a:solidFill>
                <a:schemeClr val="bg1"/>
              </a:solidFill>
            </a:endParaRPr>
          </a:p>
          <a:p>
            <a:pPr marL="0" lvl="0" indent="0">
              <a:lnSpc>
                <a:spcPct val="100000"/>
              </a:lnSpc>
              <a:spcBef>
                <a:spcPts val="0"/>
              </a:spcBef>
              <a:spcAft>
                <a:spcPts val="0"/>
              </a:spcAft>
            </a:pPr>
            <a:r>
              <a:rPr lang="fr-FR" sz="800" dirty="0">
                <a:solidFill>
                  <a:schemeClr val="bg1"/>
                </a:solidFill>
              </a:rPr>
              <a:t>Commissariat à l’énergie atomique et aux énergies alternatives</a:t>
            </a:r>
          </a:p>
          <a:p>
            <a:pPr marL="0" lvl="1" indent="0">
              <a:lnSpc>
                <a:spcPct val="100000"/>
              </a:lnSpc>
              <a:spcBef>
                <a:spcPts val="0"/>
              </a:spcBef>
              <a:spcAft>
                <a:spcPts val="0"/>
              </a:spcAft>
            </a:pPr>
            <a:r>
              <a:rPr lang="fr-FR" sz="800" dirty="0">
                <a:solidFill>
                  <a:schemeClr val="bg1"/>
                </a:solidFill>
              </a:rPr>
              <a:t>Minatec Campus </a:t>
            </a:r>
            <a:r>
              <a:rPr lang="fr-FR" sz="800" dirty="0">
                <a:solidFill>
                  <a:schemeClr val="accent2"/>
                </a:solidFill>
              </a:rPr>
              <a:t>|</a:t>
            </a:r>
            <a:r>
              <a:rPr lang="fr-FR" sz="800" dirty="0">
                <a:solidFill>
                  <a:schemeClr val="bg1"/>
                </a:solidFill>
              </a:rPr>
              <a:t> 17 rue des Martyrs </a:t>
            </a:r>
            <a:r>
              <a:rPr lang="fr-FR" sz="800" dirty="0">
                <a:solidFill>
                  <a:schemeClr val="accent2"/>
                </a:solidFill>
              </a:rPr>
              <a:t>|</a:t>
            </a:r>
            <a:r>
              <a:rPr lang="fr-FR" sz="800" dirty="0">
                <a:solidFill>
                  <a:schemeClr val="bg1"/>
                </a:solidFill>
              </a:rPr>
              <a:t> 38054 Grenoble Cedex </a:t>
            </a:r>
            <a:r>
              <a:rPr lang="fr-FR" sz="800" dirty="0">
                <a:solidFill>
                  <a:schemeClr val="accent2"/>
                </a:solidFill>
              </a:rPr>
              <a:t>| </a:t>
            </a:r>
            <a:r>
              <a:rPr lang="fr-FR" sz="800" dirty="0">
                <a:solidFill>
                  <a:schemeClr val="bg1"/>
                </a:solidFill>
              </a:rPr>
              <a:t>France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800" b="1" dirty="0">
                <a:solidFill>
                  <a:schemeClr val="accent2"/>
                </a:solidFill>
              </a:rPr>
              <a:t>www.leti.fr</a:t>
            </a:r>
          </a:p>
        </p:txBody>
      </p:sp>
      <p:grpSp>
        <p:nvGrpSpPr>
          <p:cNvPr id="2" name="Groupe 1"/>
          <p:cNvGrpSpPr/>
          <p:nvPr userDrawn="1"/>
        </p:nvGrpSpPr>
        <p:grpSpPr>
          <a:xfrm>
            <a:off x="8005524" y="6237312"/>
            <a:ext cx="864096" cy="360040"/>
            <a:chOff x="8005524" y="6237312"/>
            <a:chExt cx="864096" cy="360040"/>
          </a:xfrm>
        </p:grpSpPr>
        <p:sp>
          <p:nvSpPr>
            <p:cNvPr id="9" name="Rectangle 8"/>
            <p:cNvSpPr/>
            <p:nvPr userDrawn="1"/>
          </p:nvSpPr>
          <p:spPr>
            <a:xfrm>
              <a:off x="8005524" y="6237312"/>
              <a:ext cx="8640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p>
          </p:txBody>
        </p:sp>
        <p:pic>
          <p:nvPicPr>
            <p:cNvPr id="11" name="Picture 2" descr="C:\Users\mp222957\Desktop\CEA003927_D-OICH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74352" y="6291866"/>
              <a:ext cx="726441" cy="250933"/>
            </a:xfrm>
            <a:prstGeom prst="rect">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6750000"/>
            <a:ext cx="9143997" cy="108000"/>
          </a:xfrm>
          <a:prstGeom prst="rect">
            <a:avLst/>
          </a:prstGeom>
          <a:gradFill>
            <a:gsLst>
              <a:gs pos="0">
                <a:srgbClr val="0A6E28">
                  <a:lumMod val="100000"/>
                </a:srgbClr>
              </a:gs>
              <a:gs pos="100000">
                <a:srgbClr val="91C30A">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Espace réservé du pied de page 12"/>
          <p:cNvSpPr>
            <a:spLocks noGrp="1"/>
          </p:cNvSpPr>
          <p:nvPr>
            <p:ph type="ftr" sz="quarter" idx="3"/>
          </p:nvPr>
        </p:nvSpPr>
        <p:spPr>
          <a:xfrm>
            <a:off x="0" y="6563910"/>
            <a:ext cx="8684964" cy="161583"/>
          </a:xfrm>
          <a:prstGeom prst="rect">
            <a:avLst/>
          </a:prstGeom>
        </p:spPr>
        <p:txBody>
          <a:bodyPr wrap="square" lIns="0" tIns="0" rIns="0" bIns="0" anchor="ctr" anchorCtr="0">
            <a:spAutoFit/>
          </a:bodyPr>
          <a:lstStyle>
            <a:lvl1pPr algn="r">
              <a:defRPr sz="1050" cap="none" baseline="0">
                <a:solidFill>
                  <a:schemeClr val="accent5"/>
                </a:solidFill>
              </a:defRPr>
            </a:lvl1pPr>
          </a:lstStyle>
          <a:p>
            <a:r>
              <a:rPr lang="fr-FR" dirty="0"/>
              <a:t>TREVISAN JOST Tiago | </a:t>
            </a:r>
            <a:fld id="{CD6B3BC7-4F5B-4D02-B617-D6822E237BBE}" type="datetime1">
              <a:rPr lang="fr-FR" smtClean="0"/>
              <a:pPr/>
              <a:t>29/01/2019</a:t>
            </a:fld>
            <a:endParaRPr lang="fr-FR" dirty="0"/>
          </a:p>
        </p:txBody>
      </p:sp>
      <p:sp>
        <p:nvSpPr>
          <p:cNvPr id="2" name="ZoneTexte 1"/>
          <p:cNvSpPr txBox="1"/>
          <p:nvPr/>
        </p:nvSpPr>
        <p:spPr>
          <a:xfrm>
            <a:off x="8768984" y="6563910"/>
            <a:ext cx="1088628" cy="1615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chemeClr val="accent6"/>
                </a:solidFill>
                <a:effectLst/>
                <a:uLnTx/>
                <a:uFillTx/>
                <a:latin typeface="+mn-lt"/>
                <a:ea typeface="+mn-ea"/>
                <a:cs typeface="+mn-cs"/>
              </a:rPr>
              <a:t>| </a:t>
            </a:r>
            <a:fld id="{9F4C77A8-BF13-4C1A-832C-4C59536FD7B2}" type="slidenum">
              <a:rPr kumimoji="0" lang="fr-FR" sz="1050" b="0" i="0" u="none" strike="noStrike" kern="1200" cap="none" spc="0" normalizeH="0" baseline="0" noProof="0" smtClean="0">
                <a:ln>
                  <a:noFill/>
                </a:ln>
                <a:solidFill>
                  <a:schemeClr val="accent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050" b="0" i="0" u="none" strike="noStrike" kern="1200" cap="none" spc="0" normalizeH="0" baseline="0" noProof="0" dirty="0">
              <a:ln>
                <a:noFill/>
              </a:ln>
              <a:solidFill>
                <a:schemeClr val="accent6"/>
              </a:solidFill>
              <a:effectLst/>
              <a:uLnTx/>
              <a:uFillTx/>
              <a:latin typeface="+mn-lt"/>
              <a:ea typeface="+mn-ea"/>
              <a:cs typeface="+mn-cs"/>
            </a:endParaRPr>
          </a:p>
        </p:txBody>
      </p:sp>
      <p:pic>
        <p:nvPicPr>
          <p:cNvPr id="6" name="Picture 2" descr="S:\100-DRT Direction\100.10-Communication\1 - ACTIVITES\1.3 - Edition - Web\Marilyne\Charte graphique\LOGOS INSTITUTS\4. Proposition charte pour directoire rentrée\Logo Final\Logo Final_aout 2015-Leti.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512" y="181021"/>
            <a:ext cx="997200" cy="81349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64" r:id="rId8"/>
    <p:sldLayoutId id="2147483670" r:id="rId9"/>
    <p:sldLayoutId id="2147483671" r:id="rId10"/>
    <p:sldLayoutId id="2147483672" r:id="rId11"/>
  </p:sldLayoutIdLst>
  <p:hf hdr="0"/>
  <p:txStyles>
    <p:titleStyle>
      <a:lvl1pPr algn="r"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400"/>
        </a:spcAft>
        <a:buFont typeface="Arial" pitchFamily="34" charset="0"/>
        <a:buNone/>
        <a:defRPr sz="2400" b="1" kern="1200">
          <a:solidFill>
            <a:schemeClr val="tx2"/>
          </a:solidFill>
          <a:latin typeface="+mn-lt"/>
          <a:ea typeface="+mn-ea"/>
          <a:cs typeface="+mn-cs"/>
        </a:defRPr>
      </a:lvl1pPr>
      <a:lvl2pPr marL="360363" indent="-360363" algn="l" defTabSz="914400" rtl="0" eaLnBrk="1" latinLnBrk="0" hangingPunct="1">
        <a:lnSpc>
          <a:spcPct val="100000"/>
        </a:lnSpc>
        <a:spcBef>
          <a:spcPts val="0"/>
        </a:spcBef>
        <a:buSzPct val="100000"/>
        <a:buFont typeface="Arial" pitchFamily="34" charset="0"/>
        <a:buChar char="•"/>
        <a:defRPr sz="2000" kern="1200">
          <a:solidFill>
            <a:schemeClr val="accent5"/>
          </a:solidFill>
          <a:latin typeface="+mn-lt"/>
          <a:ea typeface="+mn-ea"/>
          <a:cs typeface="+mn-cs"/>
        </a:defRPr>
      </a:lvl2pPr>
      <a:lvl3pPr marL="647700" indent="-285750" algn="l" defTabSz="914400" rtl="0" eaLnBrk="1" latinLnBrk="0" hangingPunct="1">
        <a:lnSpc>
          <a:spcPct val="100000"/>
        </a:lnSpc>
        <a:spcBef>
          <a:spcPts val="0"/>
        </a:spcBef>
        <a:buSzPct val="75000"/>
        <a:buFont typeface="Arial" pitchFamily="34" charset="0"/>
        <a:buChar char="•"/>
        <a:defRPr sz="1800" kern="1200">
          <a:solidFill>
            <a:schemeClr val="accent5"/>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4"/>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6"/>
          </p:nvPr>
        </p:nvSpPr>
        <p:spPr>
          <a:xfrm>
            <a:off x="3556600" y="5054407"/>
            <a:ext cx="5229592" cy="369332"/>
          </a:xfrm>
        </p:spPr>
        <p:txBody>
          <a:bodyPr/>
          <a:lstStyle/>
          <a:p>
            <a:pPr algn="r"/>
            <a:r>
              <a:rPr lang="fr-FR" sz="2400" dirty="0" err="1"/>
              <a:t>Tiago</a:t>
            </a:r>
            <a:r>
              <a:rPr lang="fr-FR" sz="2400" dirty="0"/>
              <a:t> </a:t>
            </a:r>
            <a:r>
              <a:rPr lang="fr-FR" sz="2400" dirty="0" err="1"/>
              <a:t>Trevisan</a:t>
            </a:r>
            <a:r>
              <a:rPr lang="fr-FR" sz="2400" dirty="0"/>
              <a:t> Jost</a:t>
            </a:r>
          </a:p>
        </p:txBody>
      </p:sp>
      <p:sp>
        <p:nvSpPr>
          <p:cNvPr id="5" name="Titre 4"/>
          <p:cNvSpPr>
            <a:spLocks noGrp="1"/>
          </p:cNvSpPr>
          <p:nvPr>
            <p:ph type="ctrTitle"/>
          </p:nvPr>
        </p:nvSpPr>
        <p:spPr/>
        <p:txBody>
          <a:bodyPr/>
          <a:lstStyle/>
          <a:p>
            <a:r>
              <a:rPr lang="en-US" b="0" dirty="0"/>
              <a:t>Early work on a compiler flow for emerging variable precision formats</a:t>
            </a:r>
            <a:endParaRPr lang="en-US" dirty="0"/>
          </a:p>
        </p:txBody>
      </p:sp>
    </p:spTree>
    <p:extLst>
      <p:ext uri="{BB962C8B-B14F-4D97-AF65-F5344CB8AC3E}">
        <p14:creationId xmlns:p14="http://schemas.microsoft.com/office/powerpoint/2010/main" val="163261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4" name="Espace réservé du texte 3"/>
          <p:cNvSpPr>
            <a:spLocks noGrp="1"/>
          </p:cNvSpPr>
          <p:nvPr>
            <p:ph type="body" sz="quarter" idx="20"/>
          </p:nvPr>
        </p:nvSpPr>
        <p:spPr/>
        <p:txBody>
          <a:bodyPr/>
          <a:lstStyle/>
          <a:p>
            <a:r>
              <a:rPr lang="en-US" dirty="0"/>
              <a:t>Compilation flow Overview</a:t>
            </a:r>
          </a:p>
        </p:txBody>
      </p:sp>
      <p:sp>
        <p:nvSpPr>
          <p:cNvPr id="5" name="Rectangle à coins arrondis 4"/>
          <p:cNvSpPr/>
          <p:nvPr/>
        </p:nvSpPr>
        <p:spPr>
          <a:xfrm>
            <a:off x="297548" y="1654884"/>
            <a:ext cx="3770395" cy="838011"/>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Application</a:t>
            </a:r>
            <a:endParaRPr lang="fr-FR" dirty="0">
              <a:solidFill>
                <a:schemeClr val="tx1"/>
              </a:solidFill>
            </a:endParaRPr>
          </a:p>
        </p:txBody>
      </p:sp>
      <p:sp>
        <p:nvSpPr>
          <p:cNvPr id="6" name="Rectangle à coins arrondis 5"/>
          <p:cNvSpPr/>
          <p:nvPr/>
        </p:nvSpPr>
        <p:spPr>
          <a:xfrm>
            <a:off x="297547" y="2680947"/>
            <a:ext cx="3770395" cy="601334"/>
          </a:xfrm>
          <a:prstGeom prst="roundRect">
            <a:avLst/>
          </a:prstGeom>
          <a:solidFill>
            <a:srgbClr val="AFB1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Language Specification</a:t>
            </a:r>
            <a:endParaRPr lang="fr-FR" dirty="0">
              <a:solidFill>
                <a:schemeClr val="tx1"/>
              </a:solidFill>
            </a:endParaRPr>
          </a:p>
        </p:txBody>
      </p:sp>
      <p:sp>
        <p:nvSpPr>
          <p:cNvPr id="7" name="Rectangle à coins arrondis 6"/>
          <p:cNvSpPr/>
          <p:nvPr/>
        </p:nvSpPr>
        <p:spPr>
          <a:xfrm>
            <a:off x="297547" y="4703702"/>
            <a:ext cx="3770395" cy="174963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Hardware</a:t>
            </a:r>
          </a:p>
          <a:p>
            <a:pPr algn="ctr"/>
            <a:endParaRPr lang="en-US" dirty="0"/>
          </a:p>
          <a:p>
            <a:pPr algn="ctr"/>
            <a:endParaRPr lang="en-US" dirty="0"/>
          </a:p>
          <a:p>
            <a:pPr algn="ctr"/>
            <a:endParaRPr lang="en-US" dirty="0"/>
          </a:p>
          <a:p>
            <a:pPr algn="ctr"/>
            <a:endParaRPr lang="en-US" dirty="0"/>
          </a:p>
          <a:p>
            <a:pPr algn="ctr"/>
            <a:endParaRPr lang="fr-FR" dirty="0"/>
          </a:p>
        </p:txBody>
      </p:sp>
      <p:sp>
        <p:nvSpPr>
          <p:cNvPr id="8" name="Rectangle à coins arrondis 7"/>
          <p:cNvSpPr/>
          <p:nvPr/>
        </p:nvSpPr>
        <p:spPr>
          <a:xfrm>
            <a:off x="298862" y="3464221"/>
            <a:ext cx="3769080" cy="107763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Compiler and Libraries</a:t>
            </a:r>
            <a:endParaRPr lang="fr-FR" dirty="0"/>
          </a:p>
        </p:txBody>
      </p:sp>
      <p:sp>
        <p:nvSpPr>
          <p:cNvPr id="9" name="Rectangle 8"/>
          <p:cNvSpPr/>
          <p:nvPr/>
        </p:nvSpPr>
        <p:spPr>
          <a:xfrm>
            <a:off x="2319986" y="5123786"/>
            <a:ext cx="1407968" cy="111352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Processor</a:t>
            </a:r>
            <a:endParaRPr lang="fr-FR" dirty="0"/>
          </a:p>
        </p:txBody>
      </p:sp>
      <p:sp>
        <p:nvSpPr>
          <p:cNvPr id="10" name="Rectangle 9"/>
          <p:cNvSpPr/>
          <p:nvPr/>
        </p:nvSpPr>
        <p:spPr>
          <a:xfrm>
            <a:off x="653777" y="5138886"/>
            <a:ext cx="1407968" cy="109842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endParaRPr lang="fr-FR" dirty="0"/>
          </a:p>
        </p:txBody>
      </p:sp>
      <p:cxnSp>
        <p:nvCxnSpPr>
          <p:cNvPr id="20" name="Connecteur droit avec flèche 19"/>
          <p:cNvCxnSpPr>
            <a:stCxn id="5" idx="3"/>
            <a:endCxn id="18" idx="1"/>
          </p:cNvCxnSpPr>
          <p:nvPr/>
        </p:nvCxnSpPr>
        <p:spPr>
          <a:xfrm>
            <a:off x="4067943" y="2073890"/>
            <a:ext cx="1296145" cy="44920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12" idx="1"/>
          </p:cNvCxnSpPr>
          <p:nvPr/>
        </p:nvCxnSpPr>
        <p:spPr>
          <a:xfrm>
            <a:off x="4067942" y="2981614"/>
            <a:ext cx="870314" cy="3334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076056" y="3315671"/>
            <a:ext cx="3809070" cy="2400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spcAft>
                <a:spcPts val="400"/>
              </a:spcAft>
              <a:buClr>
                <a:srgbClr val="91C30A"/>
              </a:buClr>
              <a:buSzPct val="125000"/>
              <a:buFont typeface="Arial" pitchFamily="34" charset="0"/>
              <a:buChar char="•"/>
            </a:pPr>
            <a:r>
              <a:rPr lang="en-US" sz="2000" b="1" dirty="0">
                <a:solidFill>
                  <a:srgbClr val="5F5F5F"/>
                </a:solidFill>
              </a:rPr>
              <a:t>Explore novel compiler optimizations for variable precision computing</a:t>
            </a:r>
          </a:p>
          <a:p>
            <a:pPr marL="342900" lvl="0" indent="-342900">
              <a:spcAft>
                <a:spcPts val="400"/>
              </a:spcAft>
              <a:buClr>
                <a:srgbClr val="91C30A"/>
              </a:buClr>
              <a:buSzPct val="125000"/>
              <a:buFont typeface="Arial" pitchFamily="34" charset="0"/>
              <a:buChar char="•"/>
            </a:pPr>
            <a:r>
              <a:rPr lang="en-US" sz="2000" b="1" dirty="0">
                <a:solidFill>
                  <a:srgbClr val="5F5F5F"/>
                </a:solidFill>
              </a:rPr>
              <a:t>Code generation to the processor and memory</a:t>
            </a:r>
          </a:p>
          <a:p>
            <a:pPr marL="800100" lvl="1" indent="-342900">
              <a:spcAft>
                <a:spcPts val="400"/>
              </a:spcAft>
              <a:buClr>
                <a:srgbClr val="91C30A"/>
              </a:buClr>
              <a:buSzPct val="125000"/>
              <a:buFont typeface="Arial" pitchFamily="34" charset="0"/>
              <a:buChar char="•"/>
            </a:pPr>
            <a:r>
              <a:rPr lang="en-US" sz="2000" b="1" dirty="0">
                <a:solidFill>
                  <a:srgbClr val="5F5F5F"/>
                </a:solidFill>
              </a:rPr>
              <a:t>Single core systems</a:t>
            </a:r>
          </a:p>
          <a:p>
            <a:pPr marL="800100" lvl="1" indent="-342900">
              <a:spcAft>
                <a:spcPts val="400"/>
              </a:spcAft>
              <a:buClr>
                <a:srgbClr val="91C30A"/>
              </a:buClr>
              <a:buSzPct val="125000"/>
              <a:buFont typeface="Arial" pitchFamily="34" charset="0"/>
              <a:buChar char="•"/>
            </a:pPr>
            <a:r>
              <a:rPr lang="en-US" sz="2000" b="1" dirty="0">
                <a:solidFill>
                  <a:srgbClr val="5F5F5F"/>
                </a:solidFill>
              </a:rPr>
              <a:t>Multi-core systems</a:t>
            </a:r>
          </a:p>
        </p:txBody>
      </p:sp>
      <p:cxnSp>
        <p:nvCxnSpPr>
          <p:cNvPr id="15" name="Connecteur droit avec flèche 14"/>
          <p:cNvCxnSpPr/>
          <p:nvPr/>
        </p:nvCxnSpPr>
        <p:spPr>
          <a:xfrm>
            <a:off x="4067942" y="4003039"/>
            <a:ext cx="1008114"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183680" y="5557028"/>
            <a:ext cx="327022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spcAft>
                <a:spcPts val="400"/>
              </a:spcAft>
              <a:buClr>
                <a:srgbClr val="91C30A"/>
              </a:buClr>
              <a:buSzPct val="125000"/>
              <a:buFont typeface="Arial" pitchFamily="34" charset="0"/>
              <a:buChar char="•"/>
            </a:pPr>
            <a:r>
              <a:rPr lang="en-US" sz="2000" b="1" dirty="0">
                <a:solidFill>
                  <a:srgbClr val="5F5F5F"/>
                </a:solidFill>
              </a:rPr>
              <a:t>Variable precision-capable hardware</a:t>
            </a:r>
          </a:p>
        </p:txBody>
      </p:sp>
      <p:cxnSp>
        <p:nvCxnSpPr>
          <p:cNvPr id="17" name="Connecteur droit avec flèche 16"/>
          <p:cNvCxnSpPr>
            <a:cxnSpLocks/>
            <a:endCxn id="16" idx="1"/>
          </p:cNvCxnSpPr>
          <p:nvPr/>
        </p:nvCxnSpPr>
        <p:spPr>
          <a:xfrm>
            <a:off x="4067942" y="5877272"/>
            <a:ext cx="1115738" cy="336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938256" y="2294246"/>
            <a:ext cx="4098240" cy="20415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spcAft>
                <a:spcPts val="400"/>
              </a:spcAft>
              <a:buClr>
                <a:srgbClr val="91C30A"/>
              </a:buClr>
              <a:buSzPct val="125000"/>
              <a:buFont typeface="Arial" pitchFamily="34" charset="0"/>
              <a:buChar char="•"/>
            </a:pPr>
            <a:r>
              <a:rPr lang="en-US" sz="2000" b="1" dirty="0">
                <a:solidFill>
                  <a:srgbClr val="5F5F5F"/>
                </a:solidFill>
              </a:rPr>
              <a:t>How programmers express code for variable precision?</a:t>
            </a:r>
            <a:endParaRPr lang="en-US" sz="1600" dirty="0">
              <a:solidFill>
                <a:srgbClr val="5F5F5F"/>
              </a:solidFill>
            </a:endParaRPr>
          </a:p>
          <a:p>
            <a:pPr marL="800100" lvl="1" indent="-342900">
              <a:spcAft>
                <a:spcPts val="400"/>
              </a:spcAft>
              <a:buClr>
                <a:srgbClr val="91C30A"/>
              </a:buClr>
              <a:buSzPct val="125000"/>
              <a:buFont typeface="Arial" pitchFamily="34" charset="0"/>
              <a:buChar char="•"/>
            </a:pPr>
            <a:r>
              <a:rPr lang="en-US" sz="2000" dirty="0">
                <a:solidFill>
                  <a:srgbClr val="5F5F5F"/>
                </a:solidFill>
              </a:rPr>
              <a:t>We propose a new data type in C: </a:t>
            </a:r>
            <a:r>
              <a:rPr lang="en-US" sz="2000" dirty="0" err="1">
                <a:solidFill>
                  <a:srgbClr val="5F5F5F"/>
                </a:solidFill>
                <a:latin typeface="Courier" pitchFamily="2" charset="0"/>
              </a:rPr>
              <a:t>vpfloat</a:t>
            </a:r>
            <a:endParaRPr lang="en-US" sz="2000" dirty="0">
              <a:solidFill>
                <a:srgbClr val="5F5F5F"/>
              </a:solidFill>
              <a:latin typeface="Courier" pitchFamily="2" charset="0"/>
            </a:endParaRPr>
          </a:p>
          <a:p>
            <a:pPr marL="800100" lvl="1" indent="-342900">
              <a:spcAft>
                <a:spcPts val="400"/>
              </a:spcAft>
              <a:buClr>
                <a:srgbClr val="91C30A"/>
              </a:buClr>
              <a:buSzPct val="125000"/>
              <a:buFont typeface="Arial" pitchFamily="34" charset="0"/>
              <a:buChar char="•"/>
            </a:pPr>
            <a:r>
              <a:rPr lang="en-US" sz="2000" dirty="0" err="1">
                <a:solidFill>
                  <a:srgbClr val="5F5F5F"/>
                </a:solidFill>
                <a:latin typeface="Courier" pitchFamily="2" charset="0"/>
              </a:rPr>
              <a:t>vpfloat</a:t>
            </a:r>
            <a:r>
              <a:rPr lang="en-US" sz="2000" dirty="0">
                <a:solidFill>
                  <a:srgbClr val="5F5F5F"/>
                </a:solidFill>
                <a:latin typeface="Courier" pitchFamily="2" charset="0"/>
              </a:rPr>
              <a:t> </a:t>
            </a:r>
            <a:r>
              <a:rPr lang="en-US" sz="2000" dirty="0">
                <a:solidFill>
                  <a:srgbClr val="5F5F5F"/>
                </a:solidFill>
              </a:rPr>
              <a:t>is a primitive type like </a:t>
            </a:r>
            <a:r>
              <a:rPr lang="en-US" sz="2000" dirty="0" err="1">
                <a:solidFill>
                  <a:srgbClr val="5F5F5F"/>
                </a:solidFill>
                <a:latin typeface="Courier" pitchFamily="2" charset="0"/>
              </a:rPr>
              <a:t>int</a:t>
            </a:r>
            <a:r>
              <a:rPr lang="en-US" sz="2000" dirty="0">
                <a:solidFill>
                  <a:srgbClr val="5F5F5F"/>
                </a:solidFill>
                <a:latin typeface="Courier" pitchFamily="2" charset="0"/>
              </a:rPr>
              <a:t> </a:t>
            </a:r>
            <a:r>
              <a:rPr lang="en-US" sz="2000" dirty="0">
                <a:solidFill>
                  <a:srgbClr val="5F5F5F"/>
                </a:solidFill>
              </a:rPr>
              <a:t>and</a:t>
            </a:r>
            <a:r>
              <a:rPr lang="en-US" sz="2000" dirty="0">
                <a:solidFill>
                  <a:srgbClr val="5F5F5F"/>
                </a:solidFill>
                <a:latin typeface="Courier" pitchFamily="2" charset="0"/>
              </a:rPr>
              <a:t> double</a:t>
            </a:r>
          </a:p>
        </p:txBody>
      </p:sp>
      <p:sp>
        <p:nvSpPr>
          <p:cNvPr id="18" name="ZoneTexte 17"/>
          <p:cNvSpPr txBox="1"/>
          <p:nvPr/>
        </p:nvSpPr>
        <p:spPr>
          <a:xfrm>
            <a:off x="5364088" y="1112450"/>
            <a:ext cx="3521038" cy="28212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spcAft>
                <a:spcPts val="400"/>
              </a:spcAft>
              <a:buClr>
                <a:srgbClr val="91C30A"/>
              </a:buClr>
              <a:buSzPct val="125000"/>
              <a:buFont typeface="Arial" pitchFamily="34" charset="0"/>
              <a:buChar char="•"/>
            </a:pPr>
            <a:r>
              <a:rPr lang="en-US" sz="2000" b="1" dirty="0">
                <a:solidFill>
                  <a:srgbClr val="5F5F5F"/>
                </a:solidFill>
              </a:rPr>
              <a:t>Investigation of applications for var. </a:t>
            </a:r>
            <a:r>
              <a:rPr lang="en-US" sz="2000" b="1" dirty="0" err="1">
                <a:solidFill>
                  <a:srgbClr val="5F5F5F"/>
                </a:solidFill>
              </a:rPr>
              <a:t>prec</a:t>
            </a:r>
            <a:r>
              <a:rPr lang="en-US" sz="2000" b="1" dirty="0">
                <a:solidFill>
                  <a:srgbClr val="5F5F5F"/>
                </a:solidFill>
              </a:rPr>
              <a:t> characteristics</a:t>
            </a:r>
          </a:p>
          <a:p>
            <a:pPr marL="801688" lvl="1" indent="-360363">
              <a:buClr>
                <a:srgbClr val="5F5F5F"/>
              </a:buClr>
              <a:buSzPct val="125000"/>
              <a:buFont typeface="Arial" panose="020B0604020202020204" pitchFamily="34" charset="0"/>
              <a:buChar char="•"/>
            </a:pPr>
            <a:r>
              <a:rPr lang="en-US" dirty="0">
                <a:solidFill>
                  <a:srgbClr val="5F5F5F"/>
                </a:solidFill>
              </a:rPr>
              <a:t>Domains: </a:t>
            </a:r>
          </a:p>
          <a:p>
            <a:pPr marL="1171575" lvl="2" indent="-285750">
              <a:buClr>
                <a:srgbClr val="91C30A"/>
              </a:buClr>
              <a:buSzPct val="125000"/>
              <a:buFont typeface="Arial" panose="020B0604020202020204" pitchFamily="34" charset="0"/>
              <a:buChar char="•"/>
            </a:pPr>
            <a:r>
              <a:rPr lang="en-US" sz="1600" dirty="0">
                <a:solidFill>
                  <a:srgbClr val="5F5F5F"/>
                </a:solidFill>
              </a:rPr>
              <a:t>Scientific computing</a:t>
            </a:r>
          </a:p>
          <a:p>
            <a:pPr marL="1171575" lvl="2" indent="-285750">
              <a:buClr>
                <a:srgbClr val="91C30A"/>
              </a:buClr>
              <a:buSzPct val="125000"/>
              <a:buFont typeface="Arial" panose="020B0604020202020204" pitchFamily="34" charset="0"/>
              <a:buChar char="•"/>
            </a:pPr>
            <a:r>
              <a:rPr lang="en-US" sz="1600" dirty="0">
                <a:solidFill>
                  <a:srgbClr val="5F5F5F"/>
                </a:solidFill>
              </a:rPr>
              <a:t>Computational geometry</a:t>
            </a:r>
          </a:p>
          <a:p>
            <a:pPr marL="714375" lvl="1" indent="-285750">
              <a:buClr>
                <a:srgbClr val="91C30A"/>
              </a:buClr>
              <a:buSzPct val="125000"/>
              <a:buFont typeface="Arial" panose="020B0604020202020204" pitchFamily="34" charset="0"/>
              <a:buChar char="•"/>
            </a:pPr>
            <a:r>
              <a:rPr lang="en-US" sz="1600" dirty="0">
                <a:solidFill>
                  <a:srgbClr val="5F5F5F"/>
                </a:solidFill>
              </a:rPr>
              <a:t>Ex.: Three-body problem, Cholesky, </a:t>
            </a:r>
            <a:r>
              <a:rPr lang="en-US" sz="1600" dirty="0" err="1">
                <a:solidFill>
                  <a:srgbClr val="5F5F5F"/>
                </a:solidFill>
              </a:rPr>
              <a:t>SparseSolve</a:t>
            </a:r>
            <a:r>
              <a:rPr lang="en-US" sz="1600" dirty="0">
                <a:solidFill>
                  <a:srgbClr val="5F5F5F"/>
                </a:solidFill>
              </a:rPr>
              <a:t>, Jacobi</a:t>
            </a:r>
          </a:p>
        </p:txBody>
      </p:sp>
    </p:spTree>
    <p:extLst>
      <p:ext uri="{BB962C8B-B14F-4D97-AF65-F5344CB8AC3E}">
        <p14:creationId xmlns:p14="http://schemas.microsoft.com/office/powerpoint/2010/main" val="33138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2" grpId="0" animBg="1"/>
      <p:bldP spid="12"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4" name="Espace réservé du texte 3"/>
          <p:cNvSpPr>
            <a:spLocks noGrp="1"/>
          </p:cNvSpPr>
          <p:nvPr>
            <p:ph type="body" sz="quarter" idx="20"/>
          </p:nvPr>
        </p:nvSpPr>
        <p:spPr/>
        <p:txBody>
          <a:bodyPr/>
          <a:lstStyle/>
          <a:p>
            <a:r>
              <a:rPr lang="en-US" dirty="0"/>
              <a:t>Compilation flow Overview</a:t>
            </a:r>
          </a:p>
        </p:txBody>
      </p:sp>
      <p:sp>
        <p:nvSpPr>
          <p:cNvPr id="5" name="Rectangle à coins arrondis 4"/>
          <p:cNvSpPr/>
          <p:nvPr/>
        </p:nvSpPr>
        <p:spPr>
          <a:xfrm>
            <a:off x="297548" y="1654884"/>
            <a:ext cx="3770395" cy="838011"/>
          </a:xfrm>
          <a:prstGeom prst="roundRect">
            <a:avLst/>
          </a:prstGeom>
          <a:solidFill>
            <a:schemeClr val="accent3">
              <a:lumMod val="20000"/>
              <a:lumOff val="80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Application</a:t>
            </a:r>
            <a:endParaRPr lang="fr-FR" dirty="0">
              <a:solidFill>
                <a:schemeClr val="bg1"/>
              </a:solidFill>
            </a:endParaRPr>
          </a:p>
        </p:txBody>
      </p:sp>
      <p:sp>
        <p:nvSpPr>
          <p:cNvPr id="6" name="Rectangle à coins arrondis 5"/>
          <p:cNvSpPr/>
          <p:nvPr/>
        </p:nvSpPr>
        <p:spPr>
          <a:xfrm>
            <a:off x="297547" y="2680947"/>
            <a:ext cx="3770395" cy="601334"/>
          </a:xfrm>
          <a:prstGeom prst="roundRect">
            <a:avLst/>
          </a:prstGeom>
          <a:solidFill>
            <a:srgbClr val="AFB1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Language Specification</a:t>
            </a:r>
            <a:endParaRPr lang="fr-FR" dirty="0">
              <a:solidFill>
                <a:schemeClr val="tx1"/>
              </a:solidFill>
            </a:endParaRPr>
          </a:p>
        </p:txBody>
      </p:sp>
      <p:sp>
        <p:nvSpPr>
          <p:cNvPr id="7" name="Rectangle à coins arrondis 6"/>
          <p:cNvSpPr/>
          <p:nvPr/>
        </p:nvSpPr>
        <p:spPr>
          <a:xfrm>
            <a:off x="297547" y="4703702"/>
            <a:ext cx="3770395" cy="1749634"/>
          </a:xfrm>
          <a:prstGeom prst="roundRect">
            <a:avLst/>
          </a:prstGeom>
          <a:solidFill>
            <a:schemeClr val="lt1">
              <a:alpha val="19000"/>
            </a:schemeClr>
          </a:solidFill>
          <a:ln>
            <a:solidFill>
              <a:schemeClr val="dk1">
                <a:alpha val="1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95000"/>
                  </a:schemeClr>
                </a:solidFill>
              </a:rPr>
              <a:t>Hardware</a:t>
            </a:r>
          </a:p>
          <a:p>
            <a:pPr algn="ctr"/>
            <a:endParaRPr lang="en-US" dirty="0"/>
          </a:p>
          <a:p>
            <a:pPr algn="ctr"/>
            <a:endParaRPr lang="en-US" dirty="0"/>
          </a:p>
          <a:p>
            <a:pPr algn="ctr"/>
            <a:endParaRPr lang="en-US" dirty="0"/>
          </a:p>
          <a:p>
            <a:pPr algn="ctr"/>
            <a:endParaRPr lang="en-US" dirty="0"/>
          </a:p>
          <a:p>
            <a:pPr algn="ctr"/>
            <a:endParaRPr lang="fr-FR" dirty="0"/>
          </a:p>
        </p:txBody>
      </p:sp>
      <p:sp>
        <p:nvSpPr>
          <p:cNvPr id="8" name="Rectangle à coins arrondis 7"/>
          <p:cNvSpPr/>
          <p:nvPr/>
        </p:nvSpPr>
        <p:spPr>
          <a:xfrm>
            <a:off x="298862" y="3464221"/>
            <a:ext cx="3769080" cy="107763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Compiler and Libraries</a:t>
            </a:r>
            <a:endParaRPr lang="fr-FR" dirty="0"/>
          </a:p>
        </p:txBody>
      </p:sp>
      <p:sp>
        <p:nvSpPr>
          <p:cNvPr id="9" name="Rectangle 8"/>
          <p:cNvSpPr/>
          <p:nvPr/>
        </p:nvSpPr>
        <p:spPr>
          <a:xfrm>
            <a:off x="2319986" y="5123786"/>
            <a:ext cx="1407968" cy="1113526"/>
          </a:xfrm>
          <a:prstGeom prst="rect">
            <a:avLst/>
          </a:prstGeom>
          <a:solidFill>
            <a:schemeClr val="tx2">
              <a:alpha val="18000"/>
            </a:schemeClr>
          </a:solidFill>
          <a:ln>
            <a:solidFill>
              <a:schemeClr val="tx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Processor</a:t>
            </a:r>
            <a:endParaRPr lang="fr-FR" dirty="0"/>
          </a:p>
        </p:txBody>
      </p:sp>
      <p:sp>
        <p:nvSpPr>
          <p:cNvPr id="10" name="Rectangle 9"/>
          <p:cNvSpPr/>
          <p:nvPr/>
        </p:nvSpPr>
        <p:spPr>
          <a:xfrm>
            <a:off x="653777" y="5138886"/>
            <a:ext cx="1407968" cy="1098426"/>
          </a:xfrm>
          <a:prstGeom prst="rect">
            <a:avLst/>
          </a:prstGeom>
          <a:solidFill>
            <a:schemeClr val="tx2">
              <a:alpha val="20000"/>
            </a:schemeClr>
          </a:solidFill>
          <a:ln>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endParaRPr lang="fr-FR" dirty="0"/>
          </a:p>
        </p:txBody>
      </p:sp>
      <p:sp>
        <p:nvSpPr>
          <p:cNvPr id="3" name="Accolade fermante 2">
            <a:extLst>
              <a:ext uri="{FF2B5EF4-FFF2-40B4-BE49-F238E27FC236}">
                <a16:creationId xmlns:a16="http://schemas.microsoft.com/office/drawing/2014/main" id="{5389EC27-48B2-6743-83F8-E18A90112894}"/>
              </a:ext>
            </a:extLst>
          </p:cNvPr>
          <p:cNvSpPr/>
          <p:nvPr/>
        </p:nvSpPr>
        <p:spPr>
          <a:xfrm>
            <a:off x="3823092" y="2608998"/>
            <a:ext cx="820916" cy="2032716"/>
          </a:xfrm>
          <a:prstGeom prst="rightBrace">
            <a:avLst>
              <a:gd name="adj1" fmla="val 8333"/>
              <a:gd name="adj2" fmla="val 5282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a:extLst>
              <a:ext uri="{FF2B5EF4-FFF2-40B4-BE49-F238E27FC236}">
                <a16:creationId xmlns:a16="http://schemas.microsoft.com/office/drawing/2014/main" id="{751E1172-17E0-D04D-B120-E75CCA66B072}"/>
              </a:ext>
            </a:extLst>
          </p:cNvPr>
          <p:cNvSpPr txBox="1"/>
          <p:nvPr/>
        </p:nvSpPr>
        <p:spPr>
          <a:xfrm>
            <a:off x="4716016" y="3363746"/>
            <a:ext cx="1723549" cy="523220"/>
          </a:xfrm>
          <a:prstGeom prst="rect">
            <a:avLst/>
          </a:prstGeom>
          <a:noFill/>
        </p:spPr>
        <p:txBody>
          <a:bodyPr wrap="none" rtlCol="0">
            <a:spAutoFit/>
          </a:bodyPr>
          <a:lstStyle/>
          <a:p>
            <a:r>
              <a:rPr lang="fr-FR" sz="2800" dirty="0"/>
              <a:t>This </a:t>
            </a:r>
            <a:r>
              <a:rPr lang="fr-FR" sz="2800" dirty="0" err="1"/>
              <a:t>work</a:t>
            </a:r>
            <a:endParaRPr lang="fr-FR" sz="2800" dirty="0"/>
          </a:p>
        </p:txBody>
      </p:sp>
    </p:spTree>
    <p:extLst>
      <p:ext uri="{BB962C8B-B14F-4D97-AF65-F5344CB8AC3E}">
        <p14:creationId xmlns:p14="http://schemas.microsoft.com/office/powerpoint/2010/main" val="262874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rot="17518207">
            <a:off x="4841913" y="3153495"/>
            <a:ext cx="581895" cy="1385765"/>
          </a:xfrm>
          <a:prstGeom prst="downArrow">
            <a:avLst/>
          </a:prstGeom>
          <a:solidFill>
            <a:schemeClr val="tx1"/>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3"/>
          </p:nvPr>
        </p:nvSpPr>
        <p:spPr/>
        <p:txBody>
          <a:bodyPr/>
          <a:lstStyle/>
          <a:p>
            <a:r>
              <a:rPr lang="fr-FR" dirty="0"/>
              <a:t>TREVISAN JOST </a:t>
            </a:r>
            <a:r>
              <a:rPr lang="fr-FR" dirty="0" err="1"/>
              <a:t>Tiago</a:t>
            </a:r>
            <a:r>
              <a:rPr lang="fr-FR" dirty="0"/>
              <a:t>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Compilation flow overview</a:t>
            </a:r>
            <a:endParaRPr lang="fr-FR" dirty="0"/>
          </a:p>
        </p:txBody>
      </p:sp>
      <p:sp>
        <p:nvSpPr>
          <p:cNvPr id="5" name="Rectangle à coins arrondis 4"/>
          <p:cNvSpPr/>
          <p:nvPr/>
        </p:nvSpPr>
        <p:spPr>
          <a:xfrm>
            <a:off x="586958" y="2996952"/>
            <a:ext cx="1728192" cy="98495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Applications for var. prec.</a:t>
            </a:r>
            <a:endParaRPr lang="fr-FR" dirty="0"/>
          </a:p>
        </p:txBody>
      </p:sp>
      <p:sp>
        <p:nvSpPr>
          <p:cNvPr id="6" name="Flèche vers le bas 5"/>
          <p:cNvSpPr/>
          <p:nvPr/>
        </p:nvSpPr>
        <p:spPr>
          <a:xfrm rot="16200000">
            <a:off x="2391147" y="3151001"/>
            <a:ext cx="504056" cy="656046"/>
          </a:xfrm>
          <a:prstGeom prst="down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4758780">
            <a:off x="5020628" y="2638220"/>
            <a:ext cx="509811" cy="114778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971198" y="3111570"/>
            <a:ext cx="1820079" cy="755714"/>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Compilation Flow</a:t>
            </a:r>
            <a:endParaRPr lang="fr-FR" sz="1600" dirty="0"/>
          </a:p>
        </p:txBody>
      </p:sp>
      <p:sp>
        <p:nvSpPr>
          <p:cNvPr id="9" name="Rectangle à coins arrondis 8"/>
          <p:cNvSpPr/>
          <p:nvPr/>
        </p:nvSpPr>
        <p:spPr>
          <a:xfrm>
            <a:off x="5799390" y="2388980"/>
            <a:ext cx="2880320" cy="109081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Software floating support for the </a:t>
            </a:r>
            <a:r>
              <a:rPr lang="en-US" dirty="0" err="1">
                <a:latin typeface="Courier" pitchFamily="2" charset="0"/>
              </a:rPr>
              <a:t>vpfloat</a:t>
            </a:r>
            <a:endParaRPr lang="fr-FR" dirty="0"/>
          </a:p>
        </p:txBody>
      </p:sp>
      <p:sp>
        <p:nvSpPr>
          <p:cNvPr id="10" name="Rectangle à coins arrondis 9"/>
          <p:cNvSpPr/>
          <p:nvPr/>
        </p:nvSpPr>
        <p:spPr>
          <a:xfrm>
            <a:off x="5766632" y="3637667"/>
            <a:ext cx="2913078" cy="953801"/>
          </a:xfrm>
          <a:prstGeom prst="roundRect">
            <a:avLst/>
          </a:prstGeom>
          <a:solidFill>
            <a:schemeClr val="lt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UNUM HW by </a:t>
            </a:r>
            <a:r>
              <a:rPr lang="en-US" dirty="0" err="1">
                <a:solidFill>
                  <a:schemeClr val="tx1"/>
                </a:solidFill>
              </a:rPr>
              <a:t>Bocco</a:t>
            </a:r>
            <a:r>
              <a:rPr lang="en-US" baseline="30000" dirty="0">
                <a:solidFill>
                  <a:schemeClr val="tx1"/>
                </a:solidFill>
              </a:rPr>
              <a:t>[9]</a:t>
            </a:r>
            <a:r>
              <a:rPr lang="en-US" dirty="0">
                <a:solidFill>
                  <a:schemeClr val="tx1"/>
                </a:solidFill>
              </a:rPr>
              <a:t> or other HWs for VP</a:t>
            </a:r>
            <a:endParaRPr lang="fr-FR" dirty="0">
              <a:solidFill>
                <a:schemeClr val="tx1"/>
              </a:solidFill>
            </a:endParaRPr>
          </a:p>
        </p:txBody>
      </p:sp>
    </p:spTree>
    <p:extLst>
      <p:ext uri="{BB962C8B-B14F-4D97-AF65-F5344CB8AC3E}">
        <p14:creationId xmlns:p14="http://schemas.microsoft.com/office/powerpoint/2010/main" val="27818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rot="17518207">
            <a:off x="4841913" y="3153495"/>
            <a:ext cx="581895" cy="1385765"/>
          </a:xfrm>
          <a:prstGeom prst="downArrow">
            <a:avLst/>
          </a:prstGeom>
          <a:solidFill>
            <a:schemeClr val="tx1">
              <a:alpha val="16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Compilation flow overview</a:t>
            </a:r>
            <a:endParaRPr lang="fr-FR" dirty="0"/>
          </a:p>
        </p:txBody>
      </p:sp>
      <p:sp>
        <p:nvSpPr>
          <p:cNvPr id="5" name="Rectangle à coins arrondis 4"/>
          <p:cNvSpPr/>
          <p:nvPr/>
        </p:nvSpPr>
        <p:spPr>
          <a:xfrm>
            <a:off x="586958" y="2996952"/>
            <a:ext cx="1728192" cy="98495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Applications for var. prec.</a:t>
            </a:r>
            <a:endParaRPr lang="fr-FR" dirty="0"/>
          </a:p>
        </p:txBody>
      </p:sp>
      <p:sp>
        <p:nvSpPr>
          <p:cNvPr id="6" name="Flèche vers le bas 5"/>
          <p:cNvSpPr/>
          <p:nvPr/>
        </p:nvSpPr>
        <p:spPr>
          <a:xfrm rot="16200000">
            <a:off x="2391147" y="3151001"/>
            <a:ext cx="504056" cy="656046"/>
          </a:xfrm>
          <a:prstGeom prst="down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4758780">
            <a:off x="5020628" y="2638220"/>
            <a:ext cx="509811" cy="114778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971198" y="3111570"/>
            <a:ext cx="1820079" cy="755714"/>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Compilation Flow</a:t>
            </a:r>
            <a:endParaRPr lang="fr-FR" sz="1600" dirty="0"/>
          </a:p>
        </p:txBody>
      </p:sp>
      <p:sp>
        <p:nvSpPr>
          <p:cNvPr id="9" name="Rectangle à coins arrondis 8"/>
          <p:cNvSpPr/>
          <p:nvPr/>
        </p:nvSpPr>
        <p:spPr>
          <a:xfrm>
            <a:off x="5799390" y="2388980"/>
            <a:ext cx="2880320" cy="109081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Software floating support for the </a:t>
            </a:r>
            <a:r>
              <a:rPr lang="en-US" dirty="0" err="1">
                <a:latin typeface="Courier" pitchFamily="2" charset="0"/>
              </a:rPr>
              <a:t>vpfloat</a:t>
            </a:r>
            <a:endParaRPr lang="fr-FR" dirty="0"/>
          </a:p>
        </p:txBody>
      </p:sp>
      <p:sp>
        <p:nvSpPr>
          <p:cNvPr id="10" name="Rectangle à coins arrondis 9"/>
          <p:cNvSpPr/>
          <p:nvPr/>
        </p:nvSpPr>
        <p:spPr>
          <a:xfrm>
            <a:off x="5766632" y="3637667"/>
            <a:ext cx="2913078" cy="953801"/>
          </a:xfrm>
          <a:prstGeom prst="roundRect">
            <a:avLst/>
          </a:prstGeom>
          <a:solidFill>
            <a:schemeClr val="lt1"/>
          </a:solidFill>
          <a:ln>
            <a:solidFill>
              <a:schemeClr val="tx1">
                <a:alpha val="2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85000"/>
                  </a:schemeClr>
                </a:solidFill>
              </a:rPr>
              <a:t>UNUM HW by </a:t>
            </a:r>
            <a:r>
              <a:rPr lang="en-US" dirty="0" err="1">
                <a:solidFill>
                  <a:schemeClr val="bg2">
                    <a:lumMod val="85000"/>
                  </a:schemeClr>
                </a:solidFill>
              </a:rPr>
              <a:t>Bocco</a:t>
            </a:r>
            <a:r>
              <a:rPr lang="en-US" baseline="30000" dirty="0">
                <a:solidFill>
                  <a:schemeClr val="bg2">
                    <a:lumMod val="85000"/>
                  </a:schemeClr>
                </a:solidFill>
              </a:rPr>
              <a:t>[9]</a:t>
            </a:r>
            <a:r>
              <a:rPr lang="en-US" dirty="0">
                <a:solidFill>
                  <a:schemeClr val="bg2">
                    <a:lumMod val="85000"/>
                  </a:schemeClr>
                </a:solidFill>
              </a:rPr>
              <a:t> or other HWs for VP</a:t>
            </a:r>
            <a:endParaRPr lang="fr-FR" dirty="0">
              <a:solidFill>
                <a:schemeClr val="bg2">
                  <a:lumMod val="85000"/>
                </a:schemeClr>
              </a:solidFill>
            </a:endParaRPr>
          </a:p>
        </p:txBody>
      </p:sp>
    </p:spTree>
    <p:extLst>
      <p:ext uri="{BB962C8B-B14F-4D97-AF65-F5344CB8AC3E}">
        <p14:creationId xmlns:p14="http://schemas.microsoft.com/office/powerpoint/2010/main" val="178870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extLst>
              <a:ext uri="{FF2B5EF4-FFF2-40B4-BE49-F238E27FC236}">
                <a16:creationId xmlns:a16="http://schemas.microsoft.com/office/drawing/2014/main" id="{E9B8B3C2-2608-594A-BA71-CDCBDC40F5A8}"/>
              </a:ext>
            </a:extLst>
          </p:cNvPr>
          <p:cNvSpPr/>
          <p:nvPr/>
        </p:nvSpPr>
        <p:spPr>
          <a:xfrm>
            <a:off x="170746" y="4149080"/>
            <a:ext cx="2601053" cy="23564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Goals</a:t>
            </a:r>
          </a:p>
          <a:p>
            <a:pPr lvl="1"/>
            <a:r>
              <a:rPr lang="en-US" dirty="0"/>
              <a:t>Emulate </a:t>
            </a:r>
            <a:r>
              <a:rPr lang="en-US" dirty="0" err="1">
                <a:latin typeface="Courier" pitchFamily="2" charset="0"/>
              </a:rPr>
              <a:t>vpfloat</a:t>
            </a:r>
            <a:r>
              <a:rPr lang="en-US" dirty="0"/>
              <a:t> entirely in software (when no HW for VP is provided)</a:t>
            </a:r>
          </a:p>
          <a:p>
            <a:pPr lvl="1"/>
            <a:r>
              <a:rPr lang="en-US" dirty="0"/>
              <a:t>Provide a testing infra for different formats</a:t>
            </a:r>
          </a:p>
          <a:p>
            <a:pPr lvl="1"/>
            <a:endParaRPr lang="en-US" dirty="0"/>
          </a:p>
          <a:p>
            <a:pPr lvl="2"/>
            <a:endParaRPr lang="en-US" dirty="0"/>
          </a:p>
          <a:p>
            <a:pPr lvl="2"/>
            <a:endParaRPr lang="en-US" dirty="0"/>
          </a:p>
          <a:p>
            <a:r>
              <a:rPr lang="en-US" dirty="0"/>
              <a:t>Where we are</a:t>
            </a:r>
          </a:p>
          <a:p>
            <a:pPr lvl="1"/>
            <a:r>
              <a:rPr lang="en-US" dirty="0"/>
              <a:t>Evaluating the effectiveness and programmability of the approach in comparison to manual solutions</a:t>
            </a:r>
          </a:p>
        </p:txBody>
      </p:sp>
      <p:sp>
        <p:nvSpPr>
          <p:cNvPr id="4" name="Espace réservé du texte 3"/>
          <p:cNvSpPr>
            <a:spLocks noGrp="1"/>
          </p:cNvSpPr>
          <p:nvPr>
            <p:ph type="body" sz="quarter" idx="20"/>
          </p:nvPr>
        </p:nvSpPr>
        <p:spPr/>
        <p:txBody>
          <a:bodyPr/>
          <a:lstStyle/>
          <a:p>
            <a:r>
              <a:rPr lang="en-US" dirty="0"/>
              <a:t>Software floating point support</a:t>
            </a:r>
            <a:endParaRPr lang="fr-FR" dirty="0"/>
          </a:p>
        </p:txBody>
      </p:sp>
      <p:sp>
        <p:nvSpPr>
          <p:cNvPr id="19" name="Rectangle à coins arrondis 18">
            <a:extLst>
              <a:ext uri="{FF2B5EF4-FFF2-40B4-BE49-F238E27FC236}">
                <a16:creationId xmlns:a16="http://schemas.microsoft.com/office/drawing/2014/main" id="{3BA7F5B3-DAB4-234F-B1A5-B47194E04180}"/>
              </a:ext>
            </a:extLst>
          </p:cNvPr>
          <p:cNvSpPr/>
          <p:nvPr/>
        </p:nvSpPr>
        <p:spPr>
          <a:xfrm>
            <a:off x="2971956" y="2398318"/>
            <a:ext cx="724417" cy="37818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solidFill>
                  <a:schemeClr val="tx1"/>
                </a:solidFill>
              </a:rPr>
              <a:t>vpfloat</a:t>
            </a:r>
            <a:endParaRPr lang="fr-FR" sz="1200" dirty="0">
              <a:solidFill>
                <a:schemeClr val="tx1"/>
              </a:solidFill>
            </a:endParaRPr>
          </a:p>
        </p:txBody>
      </p:sp>
      <p:sp>
        <p:nvSpPr>
          <p:cNvPr id="20" name="Flèche vers la droite 19">
            <a:extLst>
              <a:ext uri="{FF2B5EF4-FFF2-40B4-BE49-F238E27FC236}">
                <a16:creationId xmlns:a16="http://schemas.microsoft.com/office/drawing/2014/main" id="{09A79EAF-7370-0C40-A31D-8AA3B7C15465}"/>
              </a:ext>
            </a:extLst>
          </p:cNvPr>
          <p:cNvSpPr/>
          <p:nvPr/>
        </p:nvSpPr>
        <p:spPr>
          <a:xfrm>
            <a:off x="3776478" y="2437098"/>
            <a:ext cx="378633" cy="261703"/>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extLst>
              <a:ext uri="{FF2B5EF4-FFF2-40B4-BE49-F238E27FC236}">
                <a16:creationId xmlns:a16="http://schemas.microsoft.com/office/drawing/2014/main" id="{1AEA84EA-F5B2-5845-99C5-E2B18C6319B3}"/>
              </a:ext>
            </a:extLst>
          </p:cNvPr>
          <p:cNvSpPr/>
          <p:nvPr/>
        </p:nvSpPr>
        <p:spPr>
          <a:xfrm>
            <a:off x="4235217" y="2287855"/>
            <a:ext cx="1848907" cy="64707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err="1">
                <a:solidFill>
                  <a:schemeClr val="tx1"/>
                </a:solidFill>
              </a:rPr>
              <a:t>struct</a:t>
            </a:r>
            <a:r>
              <a:rPr lang="fr-FR" sz="1200" dirty="0">
                <a:solidFill>
                  <a:schemeClr val="tx1"/>
                </a:solidFill>
              </a:rPr>
              <a:t> </a:t>
            </a:r>
            <a:r>
              <a:rPr lang="fr-FR" sz="1200" dirty="0" err="1">
                <a:solidFill>
                  <a:schemeClr val="tx1"/>
                </a:solidFill>
              </a:rPr>
              <a:t>vp_float</a:t>
            </a:r>
            <a:r>
              <a:rPr lang="fr-FR" sz="1200" dirty="0">
                <a:solidFill>
                  <a:schemeClr val="tx1"/>
                </a:solidFill>
              </a:rPr>
              <a:t> {</a:t>
            </a:r>
          </a:p>
          <a:p>
            <a:r>
              <a:rPr lang="fr-FR" sz="1200" dirty="0">
                <a:solidFill>
                  <a:schemeClr val="tx1"/>
                </a:solidFill>
              </a:rPr>
              <a:t>     char </a:t>
            </a:r>
            <a:r>
              <a:rPr lang="fr-FR" sz="1200" dirty="0" err="1">
                <a:solidFill>
                  <a:schemeClr val="tx1"/>
                </a:solidFill>
              </a:rPr>
              <a:t>number</a:t>
            </a:r>
            <a:r>
              <a:rPr lang="fr-FR" sz="1200" dirty="0">
                <a:solidFill>
                  <a:schemeClr val="tx1"/>
                </a:solidFill>
              </a:rPr>
              <a:t>[bytes];</a:t>
            </a:r>
          </a:p>
          <a:p>
            <a:r>
              <a:rPr lang="fr-FR" sz="1200" dirty="0">
                <a:solidFill>
                  <a:schemeClr val="tx1"/>
                </a:solidFill>
              </a:rPr>
              <a:t>}</a:t>
            </a:r>
          </a:p>
        </p:txBody>
      </p:sp>
      <p:sp>
        <p:nvSpPr>
          <p:cNvPr id="22" name="Rectangle à coins arrondis 21">
            <a:extLst>
              <a:ext uri="{FF2B5EF4-FFF2-40B4-BE49-F238E27FC236}">
                <a16:creationId xmlns:a16="http://schemas.microsoft.com/office/drawing/2014/main" id="{DCEEF05D-B765-9049-9E1E-0822F86C3D19}"/>
              </a:ext>
            </a:extLst>
          </p:cNvPr>
          <p:cNvSpPr/>
          <p:nvPr/>
        </p:nvSpPr>
        <p:spPr>
          <a:xfrm>
            <a:off x="611503" y="4203071"/>
            <a:ext cx="1542753" cy="7380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Applications written with </a:t>
            </a:r>
            <a:r>
              <a:rPr lang="en-US" sz="1600" dirty="0" err="1">
                <a:latin typeface="Courier" pitchFamily="2" charset="0"/>
              </a:rPr>
              <a:t>vpfloat</a:t>
            </a:r>
            <a:endParaRPr lang="fr-FR" sz="1600" dirty="0">
              <a:latin typeface="Courier" pitchFamily="2" charset="0"/>
            </a:endParaRPr>
          </a:p>
        </p:txBody>
      </p:sp>
      <p:sp>
        <p:nvSpPr>
          <p:cNvPr id="23" name="Flèche vers le bas 22">
            <a:extLst>
              <a:ext uri="{FF2B5EF4-FFF2-40B4-BE49-F238E27FC236}">
                <a16:creationId xmlns:a16="http://schemas.microsoft.com/office/drawing/2014/main" id="{6A7CB0D0-3340-7E47-9F4A-862C07E076E3}"/>
              </a:ext>
            </a:extLst>
          </p:cNvPr>
          <p:cNvSpPr/>
          <p:nvPr/>
        </p:nvSpPr>
        <p:spPr>
          <a:xfrm rot="16200000">
            <a:off x="2770368" y="4756330"/>
            <a:ext cx="504056" cy="501193"/>
          </a:xfrm>
          <a:prstGeom prst="down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454B2750-B9D9-954E-BC3F-84E3BAFAA69B}"/>
              </a:ext>
            </a:extLst>
          </p:cNvPr>
          <p:cNvSpPr/>
          <p:nvPr/>
        </p:nvSpPr>
        <p:spPr>
          <a:xfrm>
            <a:off x="3334165" y="4245764"/>
            <a:ext cx="2451134" cy="152232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dirty="0"/>
              <a:t>LLVM</a:t>
            </a:r>
            <a:r>
              <a:rPr lang="fr-FR" baseline="30000" dirty="0"/>
              <a:t>[10]</a:t>
            </a:r>
            <a:r>
              <a:rPr lang="fr-FR" dirty="0"/>
              <a:t> Transformation </a:t>
            </a:r>
            <a:r>
              <a:rPr lang="fr-FR" dirty="0" err="1"/>
              <a:t>Pass</a:t>
            </a:r>
            <a:endParaRPr lang="fr-FR" dirty="0"/>
          </a:p>
        </p:txBody>
      </p:sp>
      <p:cxnSp>
        <p:nvCxnSpPr>
          <p:cNvPr id="86" name="Connecteur droit avec flèche 85">
            <a:extLst>
              <a:ext uri="{FF2B5EF4-FFF2-40B4-BE49-F238E27FC236}">
                <a16:creationId xmlns:a16="http://schemas.microsoft.com/office/drawing/2014/main" id="{394C744D-F98B-6742-9110-59DAFC35A290}"/>
              </a:ext>
            </a:extLst>
          </p:cNvPr>
          <p:cNvCxnSpPr>
            <a:cxnSpLocks/>
            <a:stCxn id="79" idx="7"/>
            <a:endCxn id="87" idx="2"/>
          </p:cNvCxnSpPr>
          <p:nvPr/>
        </p:nvCxnSpPr>
        <p:spPr>
          <a:xfrm flipV="1">
            <a:off x="5426339" y="4186409"/>
            <a:ext cx="1176026" cy="2822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7" name="Ellipse 86">
            <a:extLst>
              <a:ext uri="{FF2B5EF4-FFF2-40B4-BE49-F238E27FC236}">
                <a16:creationId xmlns:a16="http://schemas.microsoft.com/office/drawing/2014/main" id="{B8A291BF-4E80-154A-AF86-5B432BE02D33}"/>
              </a:ext>
            </a:extLst>
          </p:cNvPr>
          <p:cNvSpPr/>
          <p:nvPr/>
        </p:nvSpPr>
        <p:spPr>
          <a:xfrm>
            <a:off x="6602365" y="3832323"/>
            <a:ext cx="1667670" cy="70817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ysClr val="windowText" lastClr="000000"/>
                </a:solidFill>
              </a:rPr>
              <a:t>UNUM Library</a:t>
            </a:r>
          </a:p>
        </p:txBody>
      </p:sp>
      <p:cxnSp>
        <p:nvCxnSpPr>
          <p:cNvPr id="88" name="Connecteur droit avec flèche 87">
            <a:extLst>
              <a:ext uri="{FF2B5EF4-FFF2-40B4-BE49-F238E27FC236}">
                <a16:creationId xmlns:a16="http://schemas.microsoft.com/office/drawing/2014/main" id="{B38DF869-FF0A-DC4E-8C57-30BC99763E8B}"/>
              </a:ext>
            </a:extLst>
          </p:cNvPr>
          <p:cNvCxnSpPr>
            <a:cxnSpLocks/>
            <a:stCxn id="79" idx="6"/>
            <a:endCxn id="89" idx="2"/>
          </p:cNvCxnSpPr>
          <p:nvPr/>
        </p:nvCxnSpPr>
        <p:spPr>
          <a:xfrm>
            <a:off x="5785299" y="5006927"/>
            <a:ext cx="817065" cy="1055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9" name="Ellipse 88">
            <a:extLst>
              <a:ext uri="{FF2B5EF4-FFF2-40B4-BE49-F238E27FC236}">
                <a16:creationId xmlns:a16="http://schemas.microsoft.com/office/drawing/2014/main" id="{240E71A3-DDA2-2A40-9605-1B38A793E37C}"/>
              </a:ext>
            </a:extLst>
          </p:cNvPr>
          <p:cNvSpPr/>
          <p:nvPr/>
        </p:nvSpPr>
        <p:spPr>
          <a:xfrm>
            <a:off x="6602364" y="4733327"/>
            <a:ext cx="1667670" cy="75821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ysClr val="windowText" lastClr="000000"/>
                </a:solidFill>
              </a:rPr>
              <a:t>Posit</a:t>
            </a:r>
            <a:r>
              <a:rPr lang="fr-FR" sz="1600" dirty="0">
                <a:solidFill>
                  <a:sysClr val="windowText" lastClr="000000"/>
                </a:solidFill>
              </a:rPr>
              <a:t> Library</a:t>
            </a:r>
          </a:p>
        </p:txBody>
      </p:sp>
      <p:cxnSp>
        <p:nvCxnSpPr>
          <p:cNvPr id="90" name="Connecteur droit avec flèche 89">
            <a:extLst>
              <a:ext uri="{FF2B5EF4-FFF2-40B4-BE49-F238E27FC236}">
                <a16:creationId xmlns:a16="http://schemas.microsoft.com/office/drawing/2014/main" id="{0C72E264-19E6-0241-AFB5-D99018413A49}"/>
              </a:ext>
            </a:extLst>
          </p:cNvPr>
          <p:cNvCxnSpPr>
            <a:cxnSpLocks/>
            <a:stCxn id="79" idx="5"/>
            <a:endCxn id="91" idx="2"/>
          </p:cNvCxnSpPr>
          <p:nvPr/>
        </p:nvCxnSpPr>
        <p:spPr>
          <a:xfrm>
            <a:off x="5426339" y="5545150"/>
            <a:ext cx="1176025" cy="4587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1" name="Ellipse 90">
            <a:extLst>
              <a:ext uri="{FF2B5EF4-FFF2-40B4-BE49-F238E27FC236}">
                <a16:creationId xmlns:a16="http://schemas.microsoft.com/office/drawing/2014/main" id="{3657AEB5-DD17-4948-8210-E0492B40DB8E}"/>
              </a:ext>
            </a:extLst>
          </p:cNvPr>
          <p:cNvSpPr/>
          <p:nvPr/>
        </p:nvSpPr>
        <p:spPr>
          <a:xfrm>
            <a:off x="6602364" y="5605879"/>
            <a:ext cx="1667670" cy="79600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ysClr val="windowText" lastClr="000000"/>
                </a:solidFill>
              </a:rPr>
              <a:t>Any</a:t>
            </a:r>
            <a:r>
              <a:rPr lang="fr-FR" sz="1600" dirty="0">
                <a:solidFill>
                  <a:sysClr val="windowText" lastClr="000000"/>
                </a:solidFill>
              </a:rPr>
              <a:t> FP format Lib.</a:t>
            </a:r>
          </a:p>
        </p:txBody>
      </p:sp>
      <p:sp>
        <p:nvSpPr>
          <p:cNvPr id="123" name="ZoneTexte 122">
            <a:extLst>
              <a:ext uri="{FF2B5EF4-FFF2-40B4-BE49-F238E27FC236}">
                <a16:creationId xmlns:a16="http://schemas.microsoft.com/office/drawing/2014/main" id="{92CD8D40-14EE-FA4B-8EBB-2E9454C048FD}"/>
              </a:ext>
            </a:extLst>
          </p:cNvPr>
          <p:cNvSpPr txBox="1"/>
          <p:nvPr/>
        </p:nvSpPr>
        <p:spPr>
          <a:xfrm>
            <a:off x="170746" y="6510563"/>
            <a:ext cx="5996418" cy="215444"/>
          </a:xfrm>
          <a:prstGeom prst="rect">
            <a:avLst/>
          </a:prstGeom>
          <a:noFill/>
        </p:spPr>
        <p:txBody>
          <a:bodyPr wrap="square" rtlCol="0">
            <a:spAutoFit/>
          </a:bodyPr>
          <a:lstStyle/>
          <a:p>
            <a:r>
              <a:rPr lang="fr-FR" sz="800" dirty="0"/>
              <a:t>[10] C. </a:t>
            </a:r>
            <a:r>
              <a:rPr lang="fr-FR" sz="800" dirty="0" err="1"/>
              <a:t>Lattner</a:t>
            </a:r>
            <a:r>
              <a:rPr lang="fr-FR" sz="800" dirty="0"/>
              <a:t>, and V. </a:t>
            </a:r>
            <a:r>
              <a:rPr lang="fr-FR" sz="800" dirty="0" err="1"/>
              <a:t>Adve</a:t>
            </a:r>
            <a:r>
              <a:rPr lang="fr-FR" sz="800" dirty="0"/>
              <a:t>. LLVM: A compilation </a:t>
            </a:r>
            <a:r>
              <a:rPr lang="fr-FR" sz="800" dirty="0" err="1"/>
              <a:t>framework</a:t>
            </a:r>
            <a:r>
              <a:rPr lang="fr-FR" sz="800" dirty="0"/>
              <a:t> for </a:t>
            </a:r>
            <a:r>
              <a:rPr lang="fr-FR" sz="800" dirty="0" err="1"/>
              <a:t>lifelong</a:t>
            </a:r>
            <a:r>
              <a:rPr lang="fr-FR" sz="800" dirty="0"/>
              <a:t> program </a:t>
            </a:r>
            <a:r>
              <a:rPr lang="fr-FR" sz="800" dirty="0" err="1"/>
              <a:t>analysis</a:t>
            </a:r>
            <a:r>
              <a:rPr lang="fr-FR" sz="800" dirty="0"/>
              <a:t> &amp; transformation. In CGO 2004 p. 75.</a:t>
            </a:r>
          </a:p>
        </p:txBody>
      </p:sp>
      <p:sp>
        <p:nvSpPr>
          <p:cNvPr id="6" name="Rectangle 5">
            <a:extLst>
              <a:ext uri="{FF2B5EF4-FFF2-40B4-BE49-F238E27FC236}">
                <a16:creationId xmlns:a16="http://schemas.microsoft.com/office/drawing/2014/main" id="{4C47F5F8-9B82-2344-8D1C-F489CC8979AC}"/>
              </a:ext>
            </a:extLst>
          </p:cNvPr>
          <p:cNvSpPr/>
          <p:nvPr/>
        </p:nvSpPr>
        <p:spPr>
          <a:xfrm>
            <a:off x="318276" y="5006926"/>
            <a:ext cx="2309508" cy="13915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3">
            <a:extLst>
              <a:ext uri="{FF2B5EF4-FFF2-40B4-BE49-F238E27FC236}">
                <a16:creationId xmlns:a16="http://schemas.microsoft.com/office/drawing/2014/main" id="{9FFE4FBD-F568-7546-A459-F40033E8E95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fr-FR"/>
          </a:p>
        </p:txBody>
      </p:sp>
      <p:sp>
        <p:nvSpPr>
          <p:cNvPr id="11" name="Rectangle 10">
            <a:extLst>
              <a:ext uri="{FF2B5EF4-FFF2-40B4-BE49-F238E27FC236}">
                <a16:creationId xmlns:a16="http://schemas.microsoft.com/office/drawing/2014/main" id="{46F74E59-F165-1D47-8805-5200678CB41D}"/>
              </a:ext>
            </a:extLst>
          </p:cNvPr>
          <p:cNvSpPr/>
          <p:nvPr/>
        </p:nvSpPr>
        <p:spPr>
          <a:xfrm>
            <a:off x="371051" y="5059680"/>
            <a:ext cx="2307068" cy="1200329"/>
          </a:xfrm>
          <a:prstGeom prst="rect">
            <a:avLst/>
          </a:prstGeom>
        </p:spPr>
        <p:txBody>
          <a:bodyPr wrap="square">
            <a:spAutoFit/>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b="1" dirty="0" err="1">
                <a:solidFill>
                  <a:srgbClr val="800080"/>
                </a:solidFill>
                <a:latin typeface="Courier New" panose="02070309020205020404" pitchFamily="49" charset="0"/>
                <a:ea typeface="Times New Roman" panose="02020603050405020304" pitchFamily="18" charset="0"/>
                <a:cs typeface="Times New Roman" panose="02020603050405020304" pitchFamily="18" charset="0"/>
              </a:rPr>
              <a:t>vpfloat</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(16</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256)</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a</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10000</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b="1" dirty="0" err="1">
                <a:solidFill>
                  <a:srgbClr val="800080"/>
                </a:solidFill>
                <a:latin typeface="Courier New" panose="02070309020205020404" pitchFamily="49" charset="0"/>
                <a:ea typeface="Times New Roman" panose="02020603050405020304" pitchFamily="18" charset="0"/>
                <a:cs typeface="Times New Roman" panose="02020603050405020304" pitchFamily="18" charset="0"/>
              </a:rPr>
              <a:t>vpfloat</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(16</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256)</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b</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10000</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b="1" dirty="0" err="1">
                <a:solidFill>
                  <a:srgbClr val="800080"/>
                </a:solidFill>
                <a:latin typeface="Courier New" panose="02070309020205020404" pitchFamily="49" charset="0"/>
                <a:ea typeface="Times New Roman" panose="02020603050405020304" pitchFamily="18" charset="0"/>
                <a:cs typeface="Times New Roman" panose="02020603050405020304" pitchFamily="18" charset="0"/>
              </a:rPr>
              <a:t>vpfloat</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(16</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256)</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c</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b</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0</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b="1" dirty="0">
                <a:solidFill>
                  <a:srgbClr val="808000"/>
                </a:solidFill>
                <a:latin typeface="Courier New" panose="02070309020205020404" pitchFamily="49" charset="0"/>
                <a:ea typeface="Times New Roman" panose="02020603050405020304" pitchFamily="18" charset="0"/>
                <a:cs typeface="Times New Roman" panose="02020603050405020304" pitchFamily="18" charset="0"/>
              </a:rPr>
              <a:t>for</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en-US" sz="900" b="1" dirty="0">
                <a:latin typeface="Courier New" panose="02070309020205020404" pitchFamily="49" charset="0"/>
                <a:ea typeface="Times New Roman" panose="02020603050405020304" pitchFamily="18" charset="0"/>
                <a:cs typeface="Times New Roman" panose="02020603050405020304" pitchFamily="18" charset="0"/>
              </a:rPr>
              <a:t>&lt;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10000</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a</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b</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a</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c</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c</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en-US" sz="900" b="1"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b</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r>
              <a:rPr lang="en-US" sz="900" b="1"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en-US" sz="900" b="1" dirty="0">
                <a:latin typeface="Courier New" panose="02070309020205020404" pitchFamily="49" charset="0"/>
                <a:ea typeface="Times New Roman" panose="02020603050405020304" pitchFamily="18" charset="0"/>
                <a:cs typeface="Times New Roman" panose="02020603050405020304" pitchFamily="18" charset="0"/>
              </a:rPr>
              <a:t>];</a:t>
            </a: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900" b="1"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0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P spid="79" grpId="0" animBg="1"/>
      <p:bldP spid="87" grpId="0" animBg="1"/>
      <p:bldP spid="89" grpId="0" animBg="1"/>
      <p:bldP spid="91" grpId="0" animBg="1"/>
      <p:bldP spid="123" grpId="0"/>
      <p:bldP spid="6"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C84135D-9BEB-9A4E-8DE0-BE30432D578D}"/>
              </a:ext>
            </a:extLst>
          </p:cNvPr>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a:extLst>
              <a:ext uri="{FF2B5EF4-FFF2-40B4-BE49-F238E27FC236}">
                <a16:creationId xmlns:a16="http://schemas.microsoft.com/office/drawing/2014/main" id="{CA48C21F-3075-3048-932B-78B4D273BE6B}"/>
              </a:ext>
            </a:extLst>
          </p:cNvPr>
          <p:cNvSpPr>
            <a:spLocks noGrp="1"/>
          </p:cNvSpPr>
          <p:nvPr>
            <p:ph sz="quarter" idx="18"/>
          </p:nvPr>
        </p:nvSpPr>
        <p:spPr/>
        <p:txBody>
          <a:bodyPr/>
          <a:lstStyle/>
          <a:p>
            <a:r>
              <a:rPr lang="fr-FR" dirty="0"/>
              <a:t>MPFR</a:t>
            </a:r>
          </a:p>
          <a:p>
            <a:pPr lvl="1"/>
            <a:r>
              <a:rPr lang="fr-FR" dirty="0"/>
              <a:t>Library for </a:t>
            </a:r>
            <a:r>
              <a:rPr lang="fr-FR" dirty="0" err="1"/>
              <a:t>arbitrary-precision</a:t>
            </a:r>
            <a:r>
              <a:rPr lang="fr-FR" dirty="0"/>
              <a:t> </a:t>
            </a:r>
            <a:r>
              <a:rPr lang="fr-FR" dirty="0" err="1"/>
              <a:t>floating</a:t>
            </a:r>
            <a:r>
              <a:rPr lang="fr-FR" dirty="0"/>
              <a:t>-point computation</a:t>
            </a:r>
          </a:p>
          <a:p>
            <a:pPr lvl="1"/>
            <a:r>
              <a:rPr lang="fr-FR" dirty="0" err="1"/>
              <a:t>Programming</a:t>
            </a:r>
            <a:r>
              <a:rPr lang="fr-FR" dirty="0"/>
              <a:t> model </a:t>
            </a:r>
            <a:r>
              <a:rPr lang="fr-FR" dirty="0" err="1"/>
              <a:t>requires</a:t>
            </a:r>
            <a:r>
              <a:rPr lang="fr-FR" dirty="0"/>
              <a:t> the user to </a:t>
            </a:r>
            <a:r>
              <a:rPr lang="fr-FR" dirty="0" err="1"/>
              <a:t>allocate</a:t>
            </a:r>
            <a:r>
              <a:rPr lang="fr-FR" dirty="0"/>
              <a:t> and free the MPFR </a:t>
            </a:r>
            <a:r>
              <a:rPr lang="fr-FR" dirty="0" err="1"/>
              <a:t>objects</a:t>
            </a:r>
            <a:r>
              <a:rPr lang="fr-FR" dirty="0"/>
              <a:t>, i.e., </a:t>
            </a:r>
            <a:r>
              <a:rPr lang="fr-FR" dirty="0" err="1"/>
              <a:t>it</a:t>
            </a:r>
            <a:r>
              <a:rPr lang="fr-FR" dirty="0"/>
              <a:t> </a:t>
            </a:r>
            <a:r>
              <a:rPr lang="fr-FR" dirty="0" err="1"/>
              <a:t>is</a:t>
            </a:r>
            <a:r>
              <a:rPr lang="fr-FR" dirty="0"/>
              <a:t> </a:t>
            </a:r>
            <a:r>
              <a:rPr lang="fr-FR" dirty="0" err="1"/>
              <a:t>prone</a:t>
            </a:r>
            <a:r>
              <a:rPr lang="fr-FR" dirty="0"/>
              <a:t> to memory </a:t>
            </a:r>
            <a:r>
              <a:rPr lang="fr-FR" dirty="0" err="1"/>
              <a:t>leakage</a:t>
            </a:r>
            <a:endParaRPr lang="fr-FR" dirty="0"/>
          </a:p>
          <a:p>
            <a:pPr lvl="1"/>
            <a:endParaRPr lang="fr-FR" b="1" dirty="0"/>
          </a:p>
          <a:p>
            <a:pPr lvl="1"/>
            <a:endParaRPr lang="fr-FR" b="1" dirty="0"/>
          </a:p>
          <a:p>
            <a:pPr lvl="1"/>
            <a:endParaRPr lang="fr-FR" b="1" dirty="0"/>
          </a:p>
          <a:p>
            <a:pPr lvl="1"/>
            <a:endParaRPr lang="fr-FR" b="1" dirty="0"/>
          </a:p>
          <a:p>
            <a:pPr lvl="1"/>
            <a:endParaRPr lang="fr-FR" b="1" dirty="0"/>
          </a:p>
          <a:p>
            <a:pPr lvl="1"/>
            <a:endParaRPr lang="fr-FR" b="1" dirty="0"/>
          </a:p>
          <a:p>
            <a:pPr lvl="1"/>
            <a:endParaRPr lang="fr-FR" b="1" dirty="0"/>
          </a:p>
          <a:p>
            <a:pPr lvl="1"/>
            <a:endParaRPr lang="fr-FR" b="1" dirty="0"/>
          </a:p>
          <a:p>
            <a:pPr lvl="1"/>
            <a:endParaRPr lang="fr-FR" b="1" dirty="0"/>
          </a:p>
          <a:p>
            <a:pPr lvl="1"/>
            <a:endParaRPr lang="fr-FR" b="1" dirty="0"/>
          </a:p>
          <a:p>
            <a:pPr lvl="1"/>
            <a:endParaRPr lang="fr-FR" b="1" dirty="0"/>
          </a:p>
          <a:p>
            <a:r>
              <a:rPr lang="fr-FR" b="1" dirty="0"/>
              <a:t>LLVM IR </a:t>
            </a:r>
            <a:r>
              <a:rPr lang="fr-FR" b="1" dirty="0" err="1"/>
              <a:t>Pass</a:t>
            </a:r>
            <a:r>
              <a:rPr lang="fr-FR" b="1" dirty="0"/>
              <a:t> </a:t>
            </a:r>
            <a:r>
              <a:rPr lang="fr-FR" b="1" dirty="0" err="1"/>
              <a:t>that</a:t>
            </a:r>
            <a:r>
              <a:rPr lang="fr-FR" b="1" dirty="0"/>
              <a:t> </a:t>
            </a:r>
            <a:r>
              <a:rPr lang="fr-FR" b="1" dirty="0" err="1"/>
              <a:t>converts</a:t>
            </a:r>
            <a:r>
              <a:rPr lang="fr-FR" b="1" dirty="0"/>
              <a:t> </a:t>
            </a:r>
            <a:r>
              <a:rPr lang="fr-FR" b="1" dirty="0" err="1"/>
              <a:t>vpfloat</a:t>
            </a:r>
            <a:r>
              <a:rPr lang="fr-FR" b="1" dirty="0"/>
              <a:t> to MPFR calls</a:t>
            </a:r>
          </a:p>
          <a:p>
            <a:pPr lvl="1"/>
            <a:r>
              <a:rPr lang="fr-FR" dirty="0" err="1"/>
              <a:t>Handles</a:t>
            </a:r>
            <a:r>
              <a:rPr lang="fr-FR" dirty="0"/>
              <a:t> allocs and </a:t>
            </a:r>
            <a:r>
              <a:rPr lang="fr-FR" dirty="0" err="1"/>
              <a:t>frees</a:t>
            </a:r>
            <a:endParaRPr lang="fr-FR" dirty="0"/>
          </a:p>
          <a:p>
            <a:pPr lvl="1"/>
            <a:r>
              <a:rPr lang="fr-FR" dirty="0" err="1"/>
              <a:t>Better</a:t>
            </a:r>
            <a:r>
              <a:rPr lang="fr-FR" dirty="0"/>
              <a:t> </a:t>
            </a:r>
            <a:r>
              <a:rPr lang="fr-FR" dirty="0" err="1"/>
              <a:t>programming</a:t>
            </a:r>
            <a:r>
              <a:rPr lang="fr-FR" dirty="0"/>
              <a:t> model (</a:t>
            </a:r>
            <a:r>
              <a:rPr lang="fr-FR" dirty="0" err="1"/>
              <a:t>just</a:t>
            </a:r>
            <a:r>
              <a:rPr lang="fr-FR" dirty="0"/>
              <a:t> </a:t>
            </a:r>
            <a:r>
              <a:rPr lang="fr-FR" dirty="0" err="1"/>
              <a:t>like</a:t>
            </a:r>
            <a:r>
              <a:rPr lang="fr-FR" dirty="0"/>
              <a:t> </a:t>
            </a:r>
            <a:r>
              <a:rPr lang="fr-FR" dirty="0" err="1"/>
              <a:t>writing</a:t>
            </a:r>
            <a:r>
              <a:rPr lang="fr-FR" dirty="0"/>
              <a:t> </a:t>
            </a:r>
            <a:r>
              <a:rPr lang="fr-FR" dirty="0" err="1"/>
              <a:t>int</a:t>
            </a:r>
            <a:r>
              <a:rPr lang="fr-FR" dirty="0"/>
              <a:t> and </a:t>
            </a:r>
            <a:r>
              <a:rPr lang="fr-FR" dirty="0" err="1"/>
              <a:t>float</a:t>
            </a:r>
            <a:r>
              <a:rPr lang="fr-FR" dirty="0"/>
              <a:t>)</a:t>
            </a:r>
          </a:p>
        </p:txBody>
      </p:sp>
      <p:sp>
        <p:nvSpPr>
          <p:cNvPr id="4" name="Espace réservé du texte 3">
            <a:extLst>
              <a:ext uri="{FF2B5EF4-FFF2-40B4-BE49-F238E27FC236}">
                <a16:creationId xmlns:a16="http://schemas.microsoft.com/office/drawing/2014/main" id="{A2295E5F-DE02-3040-B257-D000EDCD3F30}"/>
              </a:ext>
            </a:extLst>
          </p:cNvPr>
          <p:cNvSpPr>
            <a:spLocks noGrp="1"/>
          </p:cNvSpPr>
          <p:nvPr>
            <p:ph type="body" sz="quarter" idx="20"/>
          </p:nvPr>
        </p:nvSpPr>
        <p:spPr/>
        <p:txBody>
          <a:bodyPr/>
          <a:lstStyle/>
          <a:p>
            <a:r>
              <a:rPr lang="fr-FR" dirty="0"/>
              <a:t>Software </a:t>
            </a:r>
            <a:r>
              <a:rPr lang="fr-FR" dirty="0" err="1"/>
              <a:t>floating</a:t>
            </a:r>
            <a:r>
              <a:rPr lang="fr-FR" dirty="0"/>
              <a:t> point support</a:t>
            </a:r>
          </a:p>
        </p:txBody>
      </p:sp>
      <p:sp>
        <p:nvSpPr>
          <p:cNvPr id="5" name="Rectangle 4">
            <a:extLst>
              <a:ext uri="{FF2B5EF4-FFF2-40B4-BE49-F238E27FC236}">
                <a16:creationId xmlns:a16="http://schemas.microsoft.com/office/drawing/2014/main" id="{D39261A0-E660-384F-9F37-EF69412ECB5C}"/>
              </a:ext>
            </a:extLst>
          </p:cNvPr>
          <p:cNvSpPr/>
          <p:nvPr/>
        </p:nvSpPr>
        <p:spPr>
          <a:xfrm>
            <a:off x="495880" y="2991743"/>
            <a:ext cx="3888432" cy="2088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3">
            <a:extLst>
              <a:ext uri="{FF2B5EF4-FFF2-40B4-BE49-F238E27FC236}">
                <a16:creationId xmlns:a16="http://schemas.microsoft.com/office/drawing/2014/main" id="{3D6BCD88-8608-9640-8409-4A480DDC62B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fr-FR"/>
          </a:p>
        </p:txBody>
      </p:sp>
      <p:sp>
        <p:nvSpPr>
          <p:cNvPr id="11" name="Rectangle 5">
            <a:extLst>
              <a:ext uri="{FF2B5EF4-FFF2-40B4-BE49-F238E27FC236}">
                <a16:creationId xmlns:a16="http://schemas.microsoft.com/office/drawing/2014/main" id="{A1E4AE75-6B01-5244-92EA-B9ACEE6055F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fr-FR"/>
          </a:p>
        </p:txBody>
      </p:sp>
      <p:sp>
        <p:nvSpPr>
          <p:cNvPr id="12" name="Rectangle 6">
            <a:extLst>
              <a:ext uri="{FF2B5EF4-FFF2-40B4-BE49-F238E27FC236}">
                <a16:creationId xmlns:a16="http://schemas.microsoft.com/office/drawing/2014/main" id="{9EEC2C91-75F6-8341-BBC6-B5735BCC5A7E}"/>
              </a:ext>
            </a:extLst>
          </p:cNvPr>
          <p:cNvSpPr>
            <a:spLocks noChangeArrowheads="1"/>
          </p:cNvSpPr>
          <p:nvPr/>
        </p:nvSpPr>
        <p:spPr bwMode="auto">
          <a:xfrm>
            <a:off x="628363" y="3085631"/>
            <a:ext cx="3577903" cy="190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050" b="0" i="0" u="none" strike="noStrike" cap="none" normalizeH="0" baseline="0" dirty="0">
                <a:ln>
                  <a:noFill/>
                </a:ln>
                <a:solidFill>
                  <a:srgbClr val="808000"/>
                </a:solidFill>
                <a:effectLst/>
                <a:latin typeface="Arial Unicode MS" panose="020B0604020202020204" pitchFamily="34" charset="-128"/>
              </a:rPr>
              <a:t>void</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1" i="0" u="none" strike="noStrike" cap="none" normalizeH="0" baseline="0" dirty="0">
                <a:ln>
                  <a:noFill/>
                </a:ln>
                <a:solidFill>
                  <a:srgbClr val="00677C"/>
                </a:solidFill>
                <a:effectLst/>
                <a:latin typeface="Arial Unicode MS" panose="020B0604020202020204" pitchFamily="34" charset="-128"/>
              </a:rPr>
              <a:t>abs</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800080"/>
                </a:solidFill>
                <a:effectLst/>
                <a:latin typeface="Arial Unicode MS" panose="020B0604020202020204" pitchFamily="34" charset="-128"/>
              </a:rPr>
              <a:t>mpfr_t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092E64"/>
                </a:solidFill>
                <a:effectLst/>
                <a:latin typeface="Arial Unicode MS" panose="020B0604020202020204" pitchFamily="34" charset="-128"/>
              </a:rPr>
              <a:t>v1</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800080"/>
                </a:solidFill>
                <a:effectLst/>
                <a:latin typeface="Arial Unicode MS" panose="020B0604020202020204" pitchFamily="34" charset="-128"/>
              </a:rPr>
              <a:t>mpfr_t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092E64"/>
                </a:solidFill>
                <a:effectLst/>
                <a:latin typeface="Arial Unicode MS" panose="020B0604020202020204" pitchFamily="34" charset="-128"/>
              </a:rPr>
              <a:t>v2</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err="1">
                <a:ln>
                  <a:noFill/>
                </a:ln>
                <a:solidFill>
                  <a:srgbClr val="808000"/>
                </a:solidFill>
                <a:effectLst/>
                <a:latin typeface="Arial Unicode MS" panose="020B0604020202020204" pitchFamily="34" charset="-128"/>
              </a:rPr>
              <a:t>unsigned</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092E64"/>
                </a:solidFill>
                <a:effectLst/>
                <a:latin typeface="Arial Unicode MS" panose="020B0604020202020204" pitchFamily="34" charset="-128"/>
              </a:rPr>
              <a:t>size</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800080"/>
                </a:solidFill>
                <a:effectLst/>
                <a:latin typeface="Arial Unicode MS" panose="020B0604020202020204" pitchFamily="34" charset="-128"/>
              </a:rPr>
              <a:t>mpfr_t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092E64"/>
                </a:solidFill>
                <a:effectLst/>
                <a:latin typeface="Arial Unicode MS" panose="020B0604020202020204" pitchFamily="34" charset="-128"/>
              </a:rPr>
              <a:t>dst</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endParaRPr lang="fr-FR" altLang="fr-FR" sz="900" dirty="0">
              <a:latin typeface="Arial Unicode MS" panose="020B060402020202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050" b="0" i="0" u="none" strike="noStrike" cap="none" normalizeH="0" baseline="0" dirty="0">
                <a:ln>
                  <a:noFill/>
                </a:ln>
                <a:solidFill>
                  <a:srgbClr val="800080"/>
                </a:solidFill>
                <a:effectLst/>
                <a:latin typeface="Arial Unicode MS" panose="020B0604020202020204" pitchFamily="34" charset="-128"/>
              </a:rPr>
              <a:t>      mpfr_t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err="1">
                <a:ln>
                  <a:noFill/>
                </a:ln>
                <a:solidFill>
                  <a:srgbClr val="092E64"/>
                </a:solidFill>
                <a:effectLst/>
                <a:latin typeface="Arial Unicode MS" panose="020B0604020202020204" pitchFamily="34" charset="-128"/>
              </a:rPr>
              <a:t>tmp</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900" b="0" i="0" u="none" strike="noStrike" cap="none" normalizeH="0" baseline="0" dirty="0">
                <a:ln>
                  <a:noFill/>
                </a:ln>
                <a:solidFill>
                  <a:schemeClr val="tx1"/>
                </a:solidFill>
                <a:effectLst/>
              </a:rPr>
              <a:t> </a:t>
            </a:r>
            <a:r>
              <a:rPr kumimoji="0" lang="fr-FR" altLang="fr-FR" sz="1050" b="0" i="0" u="none" strike="noStrike" cap="none" normalizeH="0" baseline="0" dirty="0">
                <a:ln>
                  <a:noFill/>
                </a:ln>
                <a:solidFill>
                  <a:srgbClr val="00677C"/>
                </a:solidFill>
                <a:effectLst/>
                <a:latin typeface="Arial Unicode MS" panose="020B0604020202020204" pitchFamily="34" charset="-128"/>
              </a:rPr>
              <a:t>mpfr_init2</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err="1">
                <a:ln>
                  <a:noFill/>
                </a:ln>
                <a:solidFill>
                  <a:srgbClr val="092E64"/>
                </a:solidFill>
                <a:effectLst/>
                <a:latin typeface="Arial Unicode MS" panose="020B0604020202020204" pitchFamily="34" charset="-128"/>
              </a:rPr>
              <a:t>tmp</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err="1">
                <a:ln>
                  <a:noFill/>
                </a:ln>
                <a:solidFill>
                  <a:srgbClr val="CE5C00"/>
                </a:solidFill>
                <a:effectLst/>
                <a:latin typeface="Arial Unicode MS" panose="020B0604020202020204" pitchFamily="34" charset="-128"/>
              </a:rPr>
              <a:t>prec</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endParaRPr lang="fr-FR" altLang="fr-FR" sz="900" dirty="0">
              <a:latin typeface="Arial Unicode MS" panose="020B060402020202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050" b="0" i="0" u="none" strike="noStrike" cap="none" normalizeH="0" baseline="0" dirty="0">
                <a:ln>
                  <a:noFill/>
                </a:ln>
                <a:solidFill>
                  <a:srgbClr val="808000"/>
                </a:solidFill>
                <a:effectLst/>
                <a:latin typeface="Arial Unicode MS" panose="020B0604020202020204" pitchFamily="34" charset="-128"/>
              </a:rPr>
              <a:t>      for</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err="1">
                <a:ln>
                  <a:noFill/>
                </a:ln>
                <a:solidFill>
                  <a:srgbClr val="808000"/>
                </a:solidFill>
                <a:effectLst/>
                <a:latin typeface="Arial Unicode MS" panose="020B0604020202020204" pitchFamily="34" charset="-128"/>
              </a:rPr>
              <a:t>unsigned</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092E64"/>
                </a:solidFill>
                <a:effectLst/>
                <a:latin typeface="Arial Unicode MS" panose="020B0604020202020204" pitchFamily="34" charset="-128"/>
              </a:rPr>
              <a:t>i</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000080"/>
                </a:solidFill>
                <a:effectLst/>
                <a:latin typeface="Arial Unicode MS" panose="020B0604020202020204" pitchFamily="34" charset="-128"/>
              </a:rPr>
              <a:t>0</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092E64"/>
                </a:solidFill>
                <a:effectLst/>
                <a:latin typeface="Arial Unicode MS" panose="020B0604020202020204" pitchFamily="34" charset="-128"/>
              </a:rPr>
              <a:t>i</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&lt;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092E64"/>
                </a:solidFill>
                <a:effectLst/>
                <a:latin typeface="Arial Unicode MS" panose="020B0604020202020204" pitchFamily="34" charset="-128"/>
              </a:rPr>
              <a:t>size</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092E64"/>
                </a:solidFill>
                <a:effectLst/>
                <a:latin typeface="Arial Unicode MS" panose="020B0604020202020204" pitchFamily="34" charset="-128"/>
              </a:rPr>
              <a:t>i</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900" b="0" i="0" u="none" strike="noStrike" cap="none" normalizeH="0" baseline="0" dirty="0">
                <a:ln>
                  <a:noFill/>
                </a:ln>
                <a:solidFill>
                  <a:schemeClr val="tx1"/>
                </a:solidFill>
                <a:effectLst/>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050" b="0" i="0" u="none" strike="noStrike" cap="none" normalizeH="0" baseline="0" dirty="0">
                <a:ln>
                  <a:noFill/>
                </a:ln>
                <a:solidFill>
                  <a:srgbClr val="00677C"/>
                </a:solidFill>
                <a:effectLst/>
                <a:latin typeface="Arial Unicode MS" panose="020B0604020202020204" pitchFamily="34" charset="-128"/>
              </a:rPr>
              <a:t>            </a:t>
            </a:r>
            <a:r>
              <a:rPr kumimoji="0" lang="fr-FR" altLang="fr-FR" sz="1050" b="0" i="0" u="none" strike="noStrike" cap="none" normalizeH="0" baseline="0" dirty="0" err="1">
                <a:ln>
                  <a:noFill/>
                </a:ln>
                <a:solidFill>
                  <a:srgbClr val="00677C"/>
                </a:solidFill>
                <a:effectLst/>
                <a:latin typeface="Arial Unicode MS" panose="020B0604020202020204" pitchFamily="34" charset="-128"/>
              </a:rPr>
              <a:t>mpfr_sub</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err="1">
                <a:ln>
                  <a:noFill/>
                </a:ln>
                <a:solidFill>
                  <a:srgbClr val="092E64"/>
                </a:solidFill>
                <a:effectLst/>
                <a:latin typeface="Arial Unicode MS" panose="020B0604020202020204" pitchFamily="34" charset="-128"/>
              </a:rPr>
              <a:t>tmp</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092E64"/>
                </a:solidFill>
                <a:effectLst/>
                <a:latin typeface="Arial Unicode MS" panose="020B0604020202020204" pitchFamily="34" charset="-128"/>
              </a:rPr>
              <a:t>v1</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092E64"/>
                </a:solidFill>
                <a:effectLst/>
                <a:latin typeface="Arial Unicode MS" panose="020B0604020202020204" pitchFamily="34" charset="-128"/>
              </a:rPr>
              <a:t>i</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a:ln>
                  <a:noFill/>
                </a:ln>
                <a:solidFill>
                  <a:srgbClr val="092E64"/>
                </a:solidFill>
                <a:effectLst/>
                <a:latin typeface="Arial Unicode MS" panose="020B0604020202020204" pitchFamily="34" charset="-128"/>
              </a:rPr>
              <a:t>v2</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092E64"/>
                </a:solidFill>
                <a:effectLst/>
                <a:latin typeface="Arial Unicode MS" panose="020B0604020202020204" pitchFamily="34" charset="-128"/>
              </a:rPr>
              <a:t>i</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err="1">
                <a:ln>
                  <a:noFill/>
                </a:ln>
                <a:solidFill>
                  <a:srgbClr val="CE5C00"/>
                </a:solidFill>
                <a:effectLst/>
                <a:latin typeface="Arial Unicode MS" panose="020B0604020202020204" pitchFamily="34" charset="-128"/>
              </a:rPr>
              <a:t>roundingMode</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endParaRPr lang="fr-FR" altLang="fr-FR" sz="900" dirty="0">
              <a:latin typeface="Arial Unicode MS" panose="020B060402020202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050" b="0" i="0" u="none" strike="noStrike" cap="none" normalizeH="0" baseline="0" dirty="0">
                <a:ln>
                  <a:noFill/>
                </a:ln>
                <a:solidFill>
                  <a:srgbClr val="000080"/>
                </a:solidFill>
                <a:effectLst/>
                <a:latin typeface="Arial Unicode MS" panose="020B0604020202020204" pitchFamily="34" charset="-128"/>
              </a:rPr>
              <a:t>            </a:t>
            </a:r>
            <a:r>
              <a:rPr kumimoji="0" lang="fr-FR" altLang="fr-FR" sz="1050" b="0" i="0" u="none" strike="noStrike" cap="none" normalizeH="0" baseline="0" dirty="0" err="1">
                <a:ln>
                  <a:noFill/>
                </a:ln>
                <a:solidFill>
                  <a:srgbClr val="000080"/>
                </a:solidFill>
                <a:effectLst/>
                <a:latin typeface="Arial Unicode MS" panose="020B0604020202020204" pitchFamily="34" charset="-128"/>
              </a:rPr>
              <a:t>mpfr_abs</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092E64"/>
                </a:solidFill>
                <a:effectLst/>
                <a:latin typeface="Arial Unicode MS" panose="020B0604020202020204" pitchFamily="34" charset="-128"/>
              </a:rPr>
              <a:t>dst</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092E64"/>
                </a:solidFill>
                <a:effectLst/>
                <a:latin typeface="Arial Unicode MS" panose="020B0604020202020204" pitchFamily="34" charset="-128"/>
              </a:rPr>
              <a:t>i</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err="1">
                <a:ln>
                  <a:noFill/>
                </a:ln>
                <a:solidFill>
                  <a:srgbClr val="092E64"/>
                </a:solidFill>
                <a:effectLst/>
                <a:latin typeface="Arial Unicode MS" panose="020B0604020202020204" pitchFamily="34" charset="-128"/>
              </a:rPr>
              <a:t>tmp</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a:ln>
                  <a:noFill/>
                </a:ln>
                <a:solidFill>
                  <a:srgbClr val="C0C0C0"/>
                </a:solidFill>
                <a:effectLst/>
                <a:latin typeface="Arial Unicode MS" panose="020B0604020202020204" pitchFamily="34" charset="-128"/>
              </a:rPr>
              <a:t> </a:t>
            </a:r>
            <a:r>
              <a:rPr kumimoji="0" lang="fr-FR" altLang="fr-FR" sz="1050" b="0" i="0" u="none" strike="noStrike" cap="none" normalizeH="0" baseline="0" dirty="0" err="1">
                <a:ln>
                  <a:noFill/>
                </a:ln>
                <a:solidFill>
                  <a:srgbClr val="CE5C00"/>
                </a:solidFill>
                <a:effectLst/>
                <a:latin typeface="Arial Unicode MS" panose="020B0604020202020204" pitchFamily="34" charset="-128"/>
              </a:rPr>
              <a:t>roundingMode</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endParaRPr lang="fr-FR" altLang="fr-FR" sz="900" dirty="0">
              <a:latin typeface="Arial Unicode MS" panose="020B060402020202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lang="fr-FR" altLang="fr-FR" sz="1050" dirty="0">
                <a:latin typeface="Arial Unicode MS" panose="020B0604020202020204" pitchFamily="34" charset="-128"/>
              </a:rPr>
              <a:t>      </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endParaRPr lang="fr-FR" altLang="fr-FR" sz="900" dirty="0">
              <a:latin typeface="Arial Unicode MS" panose="020B060402020202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050" b="0" i="0" u="none" strike="noStrike" cap="none" normalizeH="0" baseline="0" dirty="0">
                <a:ln>
                  <a:noFill/>
                </a:ln>
                <a:solidFill>
                  <a:srgbClr val="00677C"/>
                </a:solidFill>
                <a:effectLst/>
                <a:latin typeface="Arial Unicode MS" panose="020B0604020202020204" pitchFamily="34" charset="-128"/>
              </a:rPr>
              <a:t>      </a:t>
            </a:r>
            <a:r>
              <a:rPr kumimoji="0" lang="fr-FR" altLang="fr-FR" sz="1050" b="0" i="0" u="none" strike="noStrike" cap="none" normalizeH="0" baseline="0" dirty="0" err="1">
                <a:ln>
                  <a:noFill/>
                </a:ln>
                <a:solidFill>
                  <a:srgbClr val="00677C"/>
                </a:solidFill>
                <a:effectLst/>
                <a:latin typeface="Arial Unicode MS" panose="020B0604020202020204" pitchFamily="34" charset="-128"/>
              </a:rPr>
              <a:t>mpfr_clear</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r>
              <a:rPr kumimoji="0" lang="fr-FR" altLang="fr-FR" sz="1050" b="0" i="0" u="none" strike="noStrike" cap="none" normalizeH="0" baseline="0" dirty="0" err="1">
                <a:ln>
                  <a:noFill/>
                </a:ln>
                <a:solidFill>
                  <a:srgbClr val="092E64"/>
                </a:solidFill>
                <a:effectLst/>
                <a:latin typeface="Arial Unicode MS" panose="020B0604020202020204" pitchFamily="34" charset="-128"/>
              </a:rPr>
              <a:t>tmp</a:t>
            </a:r>
            <a:r>
              <a:rPr kumimoji="0" lang="fr-FR" altLang="fr-FR" sz="1050" b="0" i="0" u="none" strike="noStrike" cap="none" normalizeH="0" baseline="0" dirty="0">
                <a:ln>
                  <a:noFill/>
                </a:ln>
                <a:solidFill>
                  <a:schemeClr val="tx1"/>
                </a:solidFill>
                <a:effectLst/>
                <a:latin typeface="Arial Unicode MS" panose="020B0604020202020204" pitchFamily="34" charset="-128"/>
              </a:rPr>
              <a:t>);</a:t>
            </a:r>
            <a:endParaRPr lang="fr-FR" altLang="fr-FR" sz="900" dirty="0">
              <a:latin typeface="Arial Unicode MS" panose="020B060402020202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050" b="0" i="0" u="none" strike="noStrike" cap="none" normalizeH="0" baseline="0" dirty="0">
                <a:ln>
                  <a:noFill/>
                </a:ln>
                <a:solidFill>
                  <a:schemeClr val="tx1"/>
                </a:solidFill>
                <a:effectLst/>
                <a:latin typeface="Arial Unicode MS" panose="020B0604020202020204" pitchFamily="34" charset="-128"/>
              </a:rPr>
              <a:t>}</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9CC3A513-D1E8-9847-8A2B-8BA73805A1AC}"/>
              </a:ext>
            </a:extLst>
          </p:cNvPr>
          <p:cNvSpPr/>
          <p:nvPr/>
        </p:nvSpPr>
        <p:spPr>
          <a:xfrm>
            <a:off x="4888707" y="3306447"/>
            <a:ext cx="3888432"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6">
            <a:extLst>
              <a:ext uri="{FF2B5EF4-FFF2-40B4-BE49-F238E27FC236}">
                <a16:creationId xmlns:a16="http://schemas.microsoft.com/office/drawing/2014/main" id="{F033B215-8B72-D346-BAD8-4E8735356B16}"/>
              </a:ext>
            </a:extLst>
          </p:cNvPr>
          <p:cNvSpPr>
            <a:spLocks noChangeArrowheads="1"/>
          </p:cNvSpPr>
          <p:nvPr/>
        </p:nvSpPr>
        <p:spPr bwMode="auto">
          <a:xfrm>
            <a:off x="5026338" y="3429000"/>
            <a:ext cx="3650038" cy="118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lnSpc>
                <a:spcPct val="150000"/>
              </a:lnSpc>
              <a:spcBef>
                <a:spcPct val="0"/>
              </a:spcBef>
              <a:spcAft>
                <a:spcPct val="0"/>
              </a:spcAft>
            </a:pPr>
            <a:r>
              <a:rPr lang="fr-FR" altLang="fr-FR" sz="1050" dirty="0">
                <a:solidFill>
                  <a:srgbClr val="808000"/>
                </a:solidFill>
                <a:latin typeface="Arial Unicode MS" panose="020B0604020202020204" pitchFamily="34" charset="-128"/>
              </a:rPr>
              <a:t>void</a:t>
            </a:r>
            <a:r>
              <a:rPr lang="fr-FR" altLang="fr-FR" sz="1050" dirty="0">
                <a:solidFill>
                  <a:srgbClr val="C0C0C0"/>
                </a:solidFill>
                <a:latin typeface="Arial Unicode MS" panose="020B0604020202020204" pitchFamily="34" charset="-128"/>
              </a:rPr>
              <a:t> </a:t>
            </a:r>
            <a:r>
              <a:rPr lang="fr-FR" altLang="fr-FR" sz="1050" b="1" dirty="0">
                <a:solidFill>
                  <a:srgbClr val="00677C"/>
                </a:solidFill>
                <a:latin typeface="Arial Unicode MS" panose="020B0604020202020204" pitchFamily="34" charset="-128"/>
              </a:rPr>
              <a:t>abs</a:t>
            </a:r>
            <a:r>
              <a:rPr lang="fr-FR" altLang="fr-FR" sz="1050" dirty="0">
                <a:latin typeface="Arial Unicode MS" panose="020B0604020202020204" pitchFamily="34" charset="-128"/>
              </a:rPr>
              <a:t>(</a:t>
            </a:r>
            <a:r>
              <a:rPr lang="fr-FR" altLang="fr-FR" sz="1050" dirty="0" err="1">
                <a:solidFill>
                  <a:srgbClr val="800080"/>
                </a:solidFill>
                <a:latin typeface="Arial Unicode MS" panose="020B0604020202020204" pitchFamily="34" charset="-128"/>
              </a:rPr>
              <a:t>vpfloat</a:t>
            </a:r>
            <a:r>
              <a:rPr lang="fr-FR" altLang="fr-FR" sz="1050" dirty="0">
                <a:solidFill>
                  <a:srgbClr val="800080"/>
                </a:solidFill>
                <a:latin typeface="Arial Unicode MS" panose="020B0604020202020204" pitchFamily="34" charset="-128"/>
              </a:rPr>
              <a:t> </a:t>
            </a:r>
            <a:r>
              <a:rPr lang="fr-FR" altLang="fr-FR" sz="1050" dirty="0">
                <a:latin typeface="Arial Unicode MS" panose="020B0604020202020204" pitchFamily="34" charset="-128"/>
              </a:rPr>
              <a:t>*v1,</a:t>
            </a:r>
            <a:r>
              <a:rPr lang="fr-FR" altLang="fr-FR" sz="1050" dirty="0">
                <a:solidFill>
                  <a:srgbClr val="C0C0C0"/>
                </a:solidFill>
                <a:latin typeface="Arial Unicode MS" panose="020B0604020202020204" pitchFamily="34" charset="-128"/>
              </a:rPr>
              <a:t> </a:t>
            </a:r>
            <a:r>
              <a:rPr lang="fr-FR" altLang="fr-FR" sz="1050" dirty="0" err="1">
                <a:solidFill>
                  <a:srgbClr val="800080"/>
                </a:solidFill>
                <a:latin typeface="Arial Unicode MS" panose="020B0604020202020204" pitchFamily="34" charset="-128"/>
              </a:rPr>
              <a:t>vpfloat</a:t>
            </a:r>
            <a:r>
              <a:rPr lang="fr-FR" altLang="fr-FR" sz="1050" dirty="0">
                <a:solidFill>
                  <a:srgbClr val="800080"/>
                </a:solidFill>
                <a:latin typeface="Arial Unicode MS" panose="020B0604020202020204" pitchFamily="34" charset="-128"/>
              </a:rPr>
              <a:t> </a:t>
            </a:r>
            <a:r>
              <a:rPr lang="fr-FR" altLang="fr-FR" sz="1050" dirty="0">
                <a:latin typeface="Arial Unicode MS" panose="020B0604020202020204" pitchFamily="34" charset="-128"/>
              </a:rPr>
              <a:t>*v2,</a:t>
            </a:r>
            <a:r>
              <a:rPr lang="fr-FR" altLang="fr-FR" sz="1050" dirty="0">
                <a:solidFill>
                  <a:srgbClr val="C0C0C0"/>
                </a:solidFill>
                <a:latin typeface="Arial Unicode MS" panose="020B0604020202020204" pitchFamily="34" charset="-128"/>
              </a:rPr>
              <a:t> </a:t>
            </a:r>
            <a:r>
              <a:rPr lang="fr-FR" altLang="fr-FR" sz="1050" dirty="0" err="1">
                <a:solidFill>
                  <a:srgbClr val="808000"/>
                </a:solidFill>
                <a:latin typeface="Arial Unicode MS" panose="020B0604020202020204" pitchFamily="34" charset="-128"/>
              </a:rPr>
              <a:t>unsigned</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size,</a:t>
            </a:r>
            <a:r>
              <a:rPr lang="fr-FR" altLang="fr-FR" sz="1050" dirty="0">
                <a:solidFill>
                  <a:srgbClr val="C0C0C0"/>
                </a:solidFill>
                <a:latin typeface="Arial Unicode MS" panose="020B0604020202020204" pitchFamily="34" charset="-128"/>
              </a:rPr>
              <a:t> </a:t>
            </a:r>
            <a:r>
              <a:rPr lang="fr-FR" altLang="fr-FR" sz="1050" dirty="0" err="1">
                <a:solidFill>
                  <a:srgbClr val="800080"/>
                </a:solidFill>
                <a:latin typeface="Arial Unicode MS" panose="020B0604020202020204" pitchFamily="34" charset="-128"/>
              </a:rPr>
              <a:t>vpfloat</a:t>
            </a:r>
            <a:r>
              <a:rPr lang="fr-FR" altLang="fr-FR" sz="1050" dirty="0">
                <a:solidFill>
                  <a:srgbClr val="800080"/>
                </a:solidFill>
                <a:latin typeface="Arial Unicode MS" panose="020B0604020202020204" pitchFamily="34" charset="-128"/>
              </a:rPr>
              <a:t> </a:t>
            </a:r>
            <a:r>
              <a:rPr lang="fr-FR" altLang="fr-FR" sz="1050" dirty="0">
                <a:latin typeface="Arial Unicode MS" panose="020B0604020202020204" pitchFamily="34" charset="-128"/>
              </a:rPr>
              <a:t>*dst)</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a:t>
            </a:r>
            <a:endParaRPr lang="fr-FR" altLang="fr-FR" sz="900" dirty="0">
              <a:latin typeface="Arial Unicode MS" panose="020B0604020202020204" pitchFamily="34" charset="-128"/>
            </a:endParaRPr>
          </a:p>
          <a:p>
            <a:pPr eaLnBrk="0" fontAlgn="base" hangingPunct="0">
              <a:lnSpc>
                <a:spcPct val="150000"/>
              </a:lnSpc>
              <a:spcBef>
                <a:spcPct val="0"/>
              </a:spcBef>
              <a:spcAft>
                <a:spcPct val="0"/>
              </a:spcAft>
            </a:pPr>
            <a:r>
              <a:rPr lang="fr-FR" altLang="fr-FR" sz="900" dirty="0">
                <a:solidFill>
                  <a:srgbClr val="808000"/>
                </a:solidFill>
                <a:latin typeface="Arial Unicode MS" panose="020B0604020202020204" pitchFamily="34" charset="-128"/>
              </a:rPr>
              <a:t>      </a:t>
            </a:r>
            <a:r>
              <a:rPr lang="fr-FR" altLang="fr-FR" sz="1050" dirty="0">
                <a:solidFill>
                  <a:srgbClr val="808000"/>
                </a:solidFill>
                <a:latin typeface="Arial Unicode MS" panose="020B0604020202020204" pitchFamily="34" charset="-128"/>
              </a:rPr>
              <a:t>for</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a:t>
            </a:r>
            <a:r>
              <a:rPr lang="fr-FR" altLang="fr-FR" sz="1050" dirty="0" err="1">
                <a:solidFill>
                  <a:srgbClr val="808000"/>
                </a:solidFill>
                <a:latin typeface="Arial Unicode MS" panose="020B0604020202020204" pitchFamily="34" charset="-128"/>
              </a:rPr>
              <a:t>unsigned</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i</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a:t>
            </a:r>
            <a:r>
              <a:rPr lang="fr-FR" altLang="fr-FR" sz="1050" dirty="0">
                <a:solidFill>
                  <a:srgbClr val="C0C0C0"/>
                </a:solidFill>
                <a:latin typeface="Arial Unicode MS" panose="020B0604020202020204" pitchFamily="34" charset="-128"/>
              </a:rPr>
              <a:t> </a:t>
            </a:r>
            <a:r>
              <a:rPr lang="fr-FR" altLang="fr-FR" sz="1050" dirty="0">
                <a:solidFill>
                  <a:srgbClr val="000080"/>
                </a:solidFill>
                <a:latin typeface="Arial Unicode MS" panose="020B0604020202020204" pitchFamily="34" charset="-128"/>
              </a:rPr>
              <a:t>0</a:t>
            </a:r>
            <a:r>
              <a:rPr lang="fr-FR" altLang="fr-FR" sz="1050" dirty="0">
                <a:latin typeface="Arial Unicode MS" panose="020B0604020202020204" pitchFamily="34" charset="-128"/>
              </a:rPr>
              <a:t>;</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i</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&lt;</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size;</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++i)</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a:t>
            </a:r>
            <a:endParaRPr lang="fr-FR" altLang="fr-FR" sz="900" dirty="0">
              <a:latin typeface="Arial Unicode MS" panose="020B0604020202020204" pitchFamily="34" charset="-128"/>
            </a:endParaRPr>
          </a:p>
          <a:p>
            <a:pPr eaLnBrk="0" fontAlgn="base" hangingPunct="0">
              <a:lnSpc>
                <a:spcPct val="150000"/>
              </a:lnSpc>
              <a:spcBef>
                <a:spcPct val="0"/>
              </a:spcBef>
              <a:spcAft>
                <a:spcPct val="0"/>
              </a:spcAft>
            </a:pPr>
            <a:r>
              <a:rPr lang="fr-FR" altLang="fr-FR" sz="900" dirty="0">
                <a:latin typeface="Arial Unicode MS" panose="020B0604020202020204" pitchFamily="34" charset="-128"/>
              </a:rPr>
              <a:t>            </a:t>
            </a:r>
            <a:r>
              <a:rPr lang="fr-FR" altLang="fr-FR" sz="1050" dirty="0">
                <a:solidFill>
                  <a:srgbClr val="092E64"/>
                </a:solidFill>
                <a:latin typeface="Arial Unicode MS" panose="020B0604020202020204" pitchFamily="34" charset="-128"/>
              </a:rPr>
              <a:t>dst[i] </a:t>
            </a:r>
            <a:r>
              <a:rPr lang="fr-FR" altLang="fr-FR" sz="1050" dirty="0">
                <a:latin typeface="Arial Unicode MS" panose="020B0604020202020204" pitchFamily="34" charset="-128"/>
              </a:rPr>
              <a:t>=</a:t>
            </a:r>
            <a:r>
              <a:rPr lang="fr-FR" altLang="fr-FR" sz="1050" dirty="0">
                <a:solidFill>
                  <a:srgbClr val="C0C0C0"/>
                </a:solidFill>
                <a:latin typeface="Arial Unicode MS" panose="020B0604020202020204" pitchFamily="34" charset="-128"/>
              </a:rPr>
              <a:t> </a:t>
            </a:r>
            <a:r>
              <a:rPr lang="fr-FR" altLang="fr-FR" sz="1050" dirty="0" err="1">
                <a:latin typeface="Arial Unicode MS" panose="020B0604020202020204" pitchFamily="34" charset="-128"/>
              </a:rPr>
              <a:t>absv</a:t>
            </a:r>
            <a:r>
              <a:rPr lang="fr-FR" altLang="fr-FR" sz="1050" dirty="0">
                <a:latin typeface="Arial Unicode MS" panose="020B0604020202020204" pitchFamily="34" charset="-128"/>
              </a:rPr>
              <a:t>(</a:t>
            </a:r>
            <a:r>
              <a:rPr lang="fr-FR" altLang="fr-FR" sz="1050" dirty="0">
                <a:solidFill>
                  <a:srgbClr val="092E64"/>
                </a:solidFill>
                <a:latin typeface="Arial Unicode MS" panose="020B0604020202020204" pitchFamily="34" charset="-128"/>
              </a:rPr>
              <a:t>v1[i]</a:t>
            </a:r>
            <a:r>
              <a:rPr lang="fr-FR" altLang="fr-FR" sz="1050" dirty="0">
                <a:solidFill>
                  <a:srgbClr val="C0C0C0"/>
                </a:solidFill>
                <a:latin typeface="Arial Unicode MS" panose="020B0604020202020204" pitchFamily="34" charset="-128"/>
              </a:rPr>
              <a:t> </a:t>
            </a:r>
            <a:r>
              <a:rPr lang="fr-FR" altLang="fr-FR" sz="1050" dirty="0">
                <a:latin typeface="Arial Unicode MS" panose="020B0604020202020204" pitchFamily="34" charset="-128"/>
              </a:rPr>
              <a:t>-</a:t>
            </a:r>
            <a:r>
              <a:rPr lang="fr-FR" altLang="fr-FR" sz="1050" dirty="0">
                <a:solidFill>
                  <a:srgbClr val="C0C0C0"/>
                </a:solidFill>
                <a:latin typeface="Arial Unicode MS" panose="020B0604020202020204" pitchFamily="34" charset="-128"/>
              </a:rPr>
              <a:t> </a:t>
            </a:r>
            <a:r>
              <a:rPr lang="fr-FR" altLang="fr-FR" sz="1050" dirty="0">
                <a:solidFill>
                  <a:srgbClr val="092E64"/>
                </a:solidFill>
                <a:latin typeface="Arial Unicode MS" panose="020B0604020202020204" pitchFamily="34" charset="-128"/>
              </a:rPr>
              <a:t>v2[i]</a:t>
            </a:r>
            <a:r>
              <a:rPr lang="fr-FR" altLang="fr-FR" sz="1050" dirty="0">
                <a:latin typeface="Arial Unicode MS" panose="020B0604020202020204" pitchFamily="34" charset="-128"/>
              </a:rPr>
              <a:t>);</a:t>
            </a:r>
            <a:endParaRPr lang="fr-FR" altLang="fr-FR" sz="900" dirty="0">
              <a:latin typeface="Arial Unicode MS" panose="020B0604020202020204" pitchFamily="34" charset="-128"/>
            </a:endParaRPr>
          </a:p>
          <a:p>
            <a:pPr eaLnBrk="0" fontAlgn="base" hangingPunct="0">
              <a:lnSpc>
                <a:spcPct val="150000"/>
              </a:lnSpc>
              <a:spcBef>
                <a:spcPct val="0"/>
              </a:spcBef>
              <a:spcAft>
                <a:spcPct val="0"/>
              </a:spcAft>
            </a:pPr>
            <a:r>
              <a:rPr lang="fr-FR" altLang="fr-FR" sz="900" dirty="0">
                <a:latin typeface="Arial Unicode MS" panose="020B0604020202020204" pitchFamily="34" charset="-128"/>
              </a:rPr>
              <a:t>       </a:t>
            </a:r>
            <a:r>
              <a:rPr lang="fr-FR" altLang="fr-FR" sz="1050" dirty="0">
                <a:latin typeface="Arial Unicode MS" panose="020B0604020202020204" pitchFamily="34" charset="-128"/>
              </a:rPr>
              <a:t>}</a:t>
            </a:r>
            <a:endParaRPr lang="fr-FR" altLang="fr-FR" sz="900" dirty="0">
              <a:latin typeface="Arial Unicode MS" panose="020B0604020202020204" pitchFamily="34" charset="-128"/>
            </a:endParaRPr>
          </a:p>
          <a:p>
            <a:pPr eaLnBrk="0" fontAlgn="base" hangingPunct="0">
              <a:lnSpc>
                <a:spcPct val="150000"/>
              </a:lnSpc>
              <a:spcBef>
                <a:spcPct val="0"/>
              </a:spcBef>
              <a:spcAft>
                <a:spcPct val="0"/>
              </a:spcAft>
            </a:pPr>
            <a:r>
              <a:rPr lang="fr-FR" altLang="fr-FR" sz="1050" dirty="0">
                <a:latin typeface="Arial Unicode MS" panose="020B0604020202020204" pitchFamily="34" charset="-128"/>
              </a:rPr>
              <a:t>}</a:t>
            </a:r>
            <a:endParaRPr lang="fr-FR" altLang="fr-FR" sz="2000" dirty="0">
              <a:latin typeface="Arial" panose="020B0604020202020204" pitchFamily="34" charset="0"/>
            </a:endParaRPr>
          </a:p>
        </p:txBody>
      </p:sp>
      <p:sp>
        <p:nvSpPr>
          <p:cNvPr id="17" name="Rectangle 9">
            <a:extLst>
              <a:ext uri="{FF2B5EF4-FFF2-40B4-BE49-F238E27FC236}">
                <a16:creationId xmlns:a16="http://schemas.microsoft.com/office/drawing/2014/main" id="{3304623B-8908-E14F-8A38-1AFD0A9008E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9AC70A1A-A082-174D-8934-412855996324}"/>
              </a:ext>
            </a:extLst>
          </p:cNvPr>
          <p:cNvSpPr txBox="1"/>
          <p:nvPr/>
        </p:nvSpPr>
        <p:spPr>
          <a:xfrm>
            <a:off x="898648" y="2640846"/>
            <a:ext cx="3057247" cy="369332"/>
          </a:xfrm>
          <a:prstGeom prst="rect">
            <a:avLst/>
          </a:prstGeom>
          <a:noFill/>
        </p:spPr>
        <p:txBody>
          <a:bodyPr wrap="none" rtlCol="0">
            <a:spAutoFit/>
          </a:bodyPr>
          <a:lstStyle/>
          <a:p>
            <a:r>
              <a:rPr lang="fr-FR" b="1" i="1" dirty="0"/>
              <a:t>abs</a:t>
            </a:r>
            <a:r>
              <a:rPr lang="fr-FR" dirty="0"/>
              <a:t> </a:t>
            </a:r>
            <a:r>
              <a:rPr lang="fr-FR" dirty="0" err="1"/>
              <a:t>example</a:t>
            </a:r>
            <a:r>
              <a:rPr lang="fr-FR" dirty="0"/>
              <a:t> </a:t>
            </a:r>
            <a:r>
              <a:rPr lang="fr-FR" dirty="0" err="1"/>
              <a:t>through</a:t>
            </a:r>
            <a:r>
              <a:rPr lang="fr-FR" dirty="0"/>
              <a:t> MPFR</a:t>
            </a:r>
          </a:p>
        </p:txBody>
      </p:sp>
      <p:sp>
        <p:nvSpPr>
          <p:cNvPr id="14" name="ZoneTexte 13">
            <a:extLst>
              <a:ext uri="{FF2B5EF4-FFF2-40B4-BE49-F238E27FC236}">
                <a16:creationId xmlns:a16="http://schemas.microsoft.com/office/drawing/2014/main" id="{743A3F50-E3C5-094B-81F9-43264B626C50}"/>
              </a:ext>
            </a:extLst>
          </p:cNvPr>
          <p:cNvSpPr txBox="1"/>
          <p:nvPr/>
        </p:nvSpPr>
        <p:spPr>
          <a:xfrm>
            <a:off x="5143862" y="2937115"/>
            <a:ext cx="3108543" cy="369332"/>
          </a:xfrm>
          <a:prstGeom prst="rect">
            <a:avLst/>
          </a:prstGeom>
          <a:noFill/>
        </p:spPr>
        <p:txBody>
          <a:bodyPr wrap="none" rtlCol="0">
            <a:spAutoFit/>
          </a:bodyPr>
          <a:lstStyle/>
          <a:p>
            <a:r>
              <a:rPr lang="fr-FR" b="1" i="1" dirty="0"/>
              <a:t>abs</a:t>
            </a:r>
            <a:r>
              <a:rPr lang="fr-FR" dirty="0"/>
              <a:t> </a:t>
            </a:r>
            <a:r>
              <a:rPr lang="fr-FR" dirty="0" err="1"/>
              <a:t>example</a:t>
            </a:r>
            <a:r>
              <a:rPr lang="fr-FR" dirty="0"/>
              <a:t> </a:t>
            </a:r>
            <a:r>
              <a:rPr lang="fr-FR" dirty="0" err="1"/>
              <a:t>through</a:t>
            </a:r>
            <a:r>
              <a:rPr lang="fr-FR" dirty="0"/>
              <a:t> </a:t>
            </a:r>
            <a:r>
              <a:rPr lang="fr-FR" dirty="0" err="1"/>
              <a:t>vpfloat</a:t>
            </a:r>
            <a:endParaRPr lang="fr-FR" dirty="0"/>
          </a:p>
        </p:txBody>
      </p:sp>
    </p:spTree>
    <p:extLst>
      <p:ext uri="{BB962C8B-B14F-4D97-AF65-F5344CB8AC3E}">
        <p14:creationId xmlns:p14="http://schemas.microsoft.com/office/powerpoint/2010/main" val="8762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0FD8239-6C27-B544-A671-6DC9B5F8D973}"/>
              </a:ext>
            </a:extLst>
          </p:cNvPr>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graphicFrame>
        <p:nvGraphicFramePr>
          <p:cNvPr id="6" name="Espace réservé du contenu 5">
            <a:extLst>
              <a:ext uri="{FF2B5EF4-FFF2-40B4-BE49-F238E27FC236}">
                <a16:creationId xmlns:a16="http://schemas.microsoft.com/office/drawing/2014/main" id="{BCFF9C5D-AF44-B249-9CE6-46E58DA13C3F}"/>
              </a:ext>
            </a:extLst>
          </p:cNvPr>
          <p:cNvGraphicFramePr>
            <a:graphicFrameLocks noGrp="1"/>
          </p:cNvGraphicFramePr>
          <p:nvPr>
            <p:ph sz="quarter" idx="18"/>
            <p:extLst>
              <p:ext uri="{D42A27DB-BD31-4B8C-83A1-F6EECF244321}">
                <p14:modId xmlns:p14="http://schemas.microsoft.com/office/powerpoint/2010/main" val="2906729572"/>
              </p:ext>
            </p:extLst>
          </p:nvPr>
        </p:nvGraphicFramePr>
        <p:xfrm>
          <a:off x="359251" y="4221088"/>
          <a:ext cx="8496945" cy="1862455"/>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910647429"/>
                    </a:ext>
                  </a:extLst>
                </a:gridCol>
                <a:gridCol w="1079286">
                  <a:extLst>
                    <a:ext uri="{9D8B030D-6E8A-4147-A177-3AD203B41FA5}">
                      <a16:colId xmlns:a16="http://schemas.microsoft.com/office/drawing/2014/main" val="2377744366"/>
                    </a:ext>
                  </a:extLst>
                </a:gridCol>
                <a:gridCol w="1224303">
                  <a:extLst>
                    <a:ext uri="{9D8B030D-6E8A-4147-A177-3AD203B41FA5}">
                      <a16:colId xmlns:a16="http://schemas.microsoft.com/office/drawing/2014/main" val="2028032158"/>
                    </a:ext>
                  </a:extLst>
                </a:gridCol>
                <a:gridCol w="1224303">
                  <a:extLst>
                    <a:ext uri="{9D8B030D-6E8A-4147-A177-3AD203B41FA5}">
                      <a16:colId xmlns:a16="http://schemas.microsoft.com/office/drawing/2014/main" val="2676077120"/>
                    </a:ext>
                  </a:extLst>
                </a:gridCol>
                <a:gridCol w="1300501">
                  <a:extLst>
                    <a:ext uri="{9D8B030D-6E8A-4147-A177-3AD203B41FA5}">
                      <a16:colId xmlns:a16="http://schemas.microsoft.com/office/drawing/2014/main" val="4124354892"/>
                    </a:ext>
                  </a:extLst>
                </a:gridCol>
                <a:gridCol w="1148105">
                  <a:extLst>
                    <a:ext uri="{9D8B030D-6E8A-4147-A177-3AD203B41FA5}">
                      <a16:colId xmlns:a16="http://schemas.microsoft.com/office/drawing/2014/main" val="1292679112"/>
                    </a:ext>
                  </a:extLst>
                </a:gridCol>
                <a:gridCol w="1224303">
                  <a:extLst>
                    <a:ext uri="{9D8B030D-6E8A-4147-A177-3AD203B41FA5}">
                      <a16:colId xmlns:a16="http://schemas.microsoft.com/office/drawing/2014/main" val="1949660776"/>
                    </a:ext>
                  </a:extLst>
                </a:gridCol>
              </a:tblGrid>
              <a:tr h="370840">
                <a:tc>
                  <a:txBody>
                    <a:bodyPr/>
                    <a:lstStyle/>
                    <a:p>
                      <a:pPr algn="ctr" fontAlgn="b"/>
                      <a:r>
                        <a:rPr lang="fr-FR" sz="1600" kern="1200" dirty="0">
                          <a:solidFill>
                            <a:schemeClr val="tx1"/>
                          </a:solidFill>
                          <a:latin typeface="+mn-lt"/>
                          <a:ea typeface="+mn-ea"/>
                          <a:cs typeface="+mn-cs"/>
                        </a:rPr>
                        <a:t>Application</a:t>
                      </a:r>
                    </a:p>
                  </a:txBody>
                  <a:tcPr marL="9525" marR="9525" marT="9525" marB="0" anchor="ctr"/>
                </a:tc>
                <a:tc>
                  <a:txBody>
                    <a:bodyPr/>
                    <a:lstStyle/>
                    <a:p>
                      <a:pPr algn="ctr" fontAlgn="b"/>
                      <a:endParaRPr lang="fr-FR" sz="1600" kern="1200" dirty="0">
                        <a:solidFill>
                          <a:schemeClr val="tx1"/>
                        </a:solidFill>
                        <a:latin typeface="+mn-lt"/>
                        <a:ea typeface="+mn-ea"/>
                        <a:cs typeface="+mn-cs"/>
                      </a:endParaRPr>
                    </a:p>
                  </a:txBody>
                  <a:tcPr marL="9525" marR="9525" marT="9525" marB="0" anchor="ctr"/>
                </a:tc>
                <a:tc>
                  <a:txBody>
                    <a:bodyPr/>
                    <a:lstStyle/>
                    <a:p>
                      <a:pPr algn="ctr" fontAlgn="b"/>
                      <a:r>
                        <a:rPr lang="fr-FR" sz="1600" kern="1200" dirty="0">
                          <a:solidFill>
                            <a:schemeClr val="tx1"/>
                          </a:solidFill>
                          <a:latin typeface="+mn-lt"/>
                          <a:ea typeface="+mn-ea"/>
                          <a:cs typeface="+mn-cs"/>
                        </a:rPr>
                        <a:t>MPFR</a:t>
                      </a:r>
                    </a:p>
                  </a:txBody>
                  <a:tcPr marL="9525" marR="9525" marT="9525" marB="0" anchor="ctr"/>
                </a:tc>
                <a:tc>
                  <a:txBody>
                    <a:bodyPr/>
                    <a:lstStyle/>
                    <a:p>
                      <a:pPr algn="ctr" fontAlgn="b"/>
                      <a:r>
                        <a:rPr lang="fr-FR" sz="1600" kern="1200" dirty="0">
                          <a:solidFill>
                            <a:schemeClr val="tx1"/>
                          </a:solidFill>
                          <a:latin typeface="+mn-lt"/>
                          <a:ea typeface="+mn-ea"/>
                          <a:cs typeface="+mn-cs"/>
                        </a:rPr>
                        <a:t>MPFR </a:t>
                      </a:r>
                      <a:r>
                        <a:rPr lang="fr-FR" sz="1600" kern="1200" dirty="0" err="1">
                          <a:solidFill>
                            <a:schemeClr val="tx1"/>
                          </a:solidFill>
                          <a:latin typeface="+mn-lt"/>
                          <a:ea typeface="+mn-ea"/>
                          <a:cs typeface="+mn-cs"/>
                        </a:rPr>
                        <a:t>Naive</a:t>
                      </a:r>
                      <a:endParaRPr lang="fr-FR" sz="1600" kern="1200" dirty="0">
                        <a:solidFill>
                          <a:schemeClr val="tx1"/>
                        </a:solidFill>
                        <a:latin typeface="+mn-lt"/>
                        <a:ea typeface="+mn-ea"/>
                        <a:cs typeface="+mn-cs"/>
                      </a:endParaRPr>
                    </a:p>
                  </a:txBody>
                  <a:tcPr marL="9525" marR="9525" marT="9525" marB="0" anchor="ctr"/>
                </a:tc>
                <a:tc>
                  <a:txBody>
                    <a:bodyPr/>
                    <a:lstStyle/>
                    <a:p>
                      <a:pPr algn="ctr" fontAlgn="b"/>
                      <a:r>
                        <a:rPr lang="fr-FR" sz="1600" kern="1200" dirty="0">
                          <a:solidFill>
                            <a:schemeClr val="tx1"/>
                          </a:solidFill>
                          <a:latin typeface="+mn-lt"/>
                          <a:ea typeface="+mn-ea"/>
                          <a:cs typeface="+mn-cs"/>
                        </a:rPr>
                        <a:t>Soft Conversion</a:t>
                      </a:r>
                    </a:p>
                  </a:txBody>
                  <a:tcPr marL="9525" marR="9525" marT="9525" marB="0" anchor="ctr"/>
                </a:tc>
                <a:tc>
                  <a:txBody>
                    <a:bodyPr/>
                    <a:lstStyle/>
                    <a:p>
                      <a:pPr algn="ctr" fontAlgn="b"/>
                      <a:r>
                        <a:rPr lang="fr-FR" sz="1600" kern="1200" dirty="0" err="1">
                          <a:solidFill>
                            <a:schemeClr val="tx1"/>
                          </a:solidFill>
                          <a:latin typeface="+mn-lt"/>
                          <a:ea typeface="+mn-ea"/>
                          <a:cs typeface="+mn-cs"/>
                        </a:rPr>
                        <a:t>VPFloat</a:t>
                      </a:r>
                      <a:r>
                        <a:rPr lang="fr-FR" sz="1600" kern="1200" dirty="0">
                          <a:solidFill>
                            <a:schemeClr val="tx1"/>
                          </a:solidFill>
                          <a:latin typeface="+mn-lt"/>
                          <a:ea typeface="+mn-ea"/>
                          <a:cs typeface="+mn-cs"/>
                        </a:rPr>
                        <a:t> Class</a:t>
                      </a:r>
                    </a:p>
                  </a:txBody>
                  <a:tcPr marL="9525" marR="9525" marT="9525" marB="0" anchor="ctr"/>
                </a:tc>
                <a:tc>
                  <a:txBody>
                    <a:bodyPr/>
                    <a:lstStyle/>
                    <a:p>
                      <a:pPr algn="ctr" fontAlgn="b"/>
                      <a:r>
                        <a:rPr lang="fr-FR" sz="1600" kern="1200" dirty="0" err="1">
                          <a:solidFill>
                            <a:schemeClr val="tx1"/>
                          </a:solidFill>
                          <a:latin typeface="+mn-lt"/>
                          <a:ea typeface="+mn-ea"/>
                          <a:cs typeface="+mn-cs"/>
                        </a:rPr>
                        <a:t>Boost</a:t>
                      </a:r>
                      <a:endParaRPr lang="fr-FR" sz="160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2739029233"/>
                  </a:ext>
                </a:extLst>
              </a:tr>
              <a:tr h="492358">
                <a:tc>
                  <a:txBody>
                    <a:bodyPr/>
                    <a:lstStyle/>
                    <a:p>
                      <a:pPr algn="ctr" fontAlgn="b"/>
                      <a:r>
                        <a:rPr lang="fr-FR" sz="1600" kern="1200" dirty="0">
                          <a:solidFill>
                            <a:schemeClr val="accent5"/>
                          </a:solidFill>
                          <a:latin typeface="+mn-lt"/>
                          <a:ea typeface="+mn-ea"/>
                          <a:cs typeface="+mn-cs"/>
                        </a:rPr>
                        <a:t>3-body </a:t>
                      </a:r>
                      <a:r>
                        <a:rPr lang="fr-FR" sz="1600" kern="1200" dirty="0" err="1">
                          <a:solidFill>
                            <a:schemeClr val="accent5"/>
                          </a:solidFill>
                          <a:latin typeface="+mn-lt"/>
                          <a:ea typeface="+mn-ea"/>
                          <a:cs typeface="+mn-cs"/>
                        </a:rPr>
                        <a:t>problem</a:t>
                      </a:r>
                      <a:endParaRPr lang="fr-FR" sz="1600" kern="1200" dirty="0">
                        <a:solidFill>
                          <a:schemeClr val="accent5"/>
                        </a:solidFill>
                        <a:latin typeface="+mn-lt"/>
                        <a:ea typeface="+mn-ea"/>
                        <a:cs typeface="+mn-cs"/>
                      </a:endParaRPr>
                    </a:p>
                  </a:txBody>
                  <a:tcPr marL="9525" marR="9525" marT="9525" marB="0" anchor="ctr"/>
                </a:tc>
                <a:tc>
                  <a:txBody>
                    <a:bodyPr/>
                    <a:lstStyle/>
                    <a:p>
                      <a:pPr algn="ctr" fontAlgn="b"/>
                      <a:r>
                        <a:rPr lang="fr-FR" sz="1600" kern="1200" dirty="0">
                          <a:solidFill>
                            <a:schemeClr val="accent5"/>
                          </a:solidFill>
                          <a:latin typeface="+mn-lt"/>
                          <a:ea typeface="+mn-ea"/>
                          <a:cs typeface="+mn-cs"/>
                        </a:rPr>
                        <a:t>Time (s)</a:t>
                      </a:r>
                    </a:p>
                  </a:txBody>
                  <a:tcPr marL="9525" marR="9525" marT="9525" marB="0" anchor="ctr"/>
                </a:tc>
                <a:tc>
                  <a:txBody>
                    <a:bodyPr/>
                    <a:lstStyle/>
                    <a:p>
                      <a:pPr algn="ctr" fontAlgn="b"/>
                      <a:r>
                        <a:rPr lang="fr-FR" sz="1600" kern="1200" dirty="0">
                          <a:solidFill>
                            <a:schemeClr val="accent5"/>
                          </a:solidFill>
                          <a:latin typeface="+mn-lt"/>
                          <a:ea typeface="+mn-ea"/>
                          <a:cs typeface="+mn-cs"/>
                        </a:rPr>
                        <a:t>2,6</a:t>
                      </a:r>
                    </a:p>
                  </a:txBody>
                  <a:tcPr marL="9525" marR="9525" marT="9525" marB="0" anchor="ctr"/>
                </a:tc>
                <a:tc>
                  <a:txBody>
                    <a:bodyPr/>
                    <a:lstStyle/>
                    <a:p>
                      <a:pPr algn="ctr" fontAlgn="b"/>
                      <a:r>
                        <a:rPr lang="fr-FR" sz="1600" kern="1200" dirty="0">
                          <a:solidFill>
                            <a:schemeClr val="accent5"/>
                          </a:solidFill>
                          <a:latin typeface="+mn-lt"/>
                          <a:ea typeface="+mn-ea"/>
                          <a:cs typeface="+mn-cs"/>
                        </a:rPr>
                        <a:t>2,7</a:t>
                      </a:r>
                    </a:p>
                  </a:txBody>
                  <a:tcPr marL="9525" marR="9525" marT="9525" marB="0" anchor="ctr"/>
                </a:tc>
                <a:tc>
                  <a:txBody>
                    <a:bodyPr/>
                    <a:lstStyle/>
                    <a:p>
                      <a:pPr algn="ctr" fontAlgn="b"/>
                      <a:r>
                        <a:rPr lang="fr-FR" sz="1600" kern="1200" dirty="0">
                          <a:solidFill>
                            <a:schemeClr val="accent5"/>
                          </a:solidFill>
                          <a:latin typeface="+mn-lt"/>
                          <a:ea typeface="+mn-ea"/>
                          <a:cs typeface="+mn-cs"/>
                        </a:rPr>
                        <a:t>4,3</a:t>
                      </a:r>
                    </a:p>
                  </a:txBody>
                  <a:tcPr marL="9525" marR="9525" marT="9525" marB="0" anchor="ctr"/>
                </a:tc>
                <a:tc>
                  <a:txBody>
                    <a:bodyPr/>
                    <a:lstStyle/>
                    <a:p>
                      <a:pPr algn="ctr" fontAlgn="b"/>
                      <a:r>
                        <a:rPr lang="fr-FR" sz="1600" kern="1200">
                          <a:solidFill>
                            <a:schemeClr val="accent5"/>
                          </a:solidFill>
                          <a:latin typeface="+mn-lt"/>
                          <a:ea typeface="+mn-ea"/>
                          <a:cs typeface="+mn-cs"/>
                        </a:rPr>
                        <a:t>6</a:t>
                      </a:r>
                    </a:p>
                  </a:txBody>
                  <a:tcPr marL="9525" marR="9525" marT="9525" marB="0" anchor="ctr"/>
                </a:tc>
                <a:tc>
                  <a:txBody>
                    <a:bodyPr/>
                    <a:lstStyle/>
                    <a:p>
                      <a:pPr algn="ctr" fontAlgn="b"/>
                      <a:r>
                        <a:rPr lang="fr-FR" sz="1600" kern="1200">
                          <a:solidFill>
                            <a:schemeClr val="accent5"/>
                          </a:solidFill>
                          <a:latin typeface="+mn-lt"/>
                          <a:ea typeface="+mn-ea"/>
                          <a:cs typeface="+mn-cs"/>
                        </a:rPr>
                        <a:t>11,0</a:t>
                      </a:r>
                    </a:p>
                  </a:txBody>
                  <a:tcPr marL="9525" marR="9525" marT="9525" marB="0" anchor="ctr"/>
                </a:tc>
                <a:extLst>
                  <a:ext uri="{0D108BD9-81ED-4DB2-BD59-A6C34878D82A}">
                    <a16:rowId xmlns:a16="http://schemas.microsoft.com/office/drawing/2014/main" val="3920853902"/>
                  </a:ext>
                </a:extLst>
              </a:tr>
              <a:tr h="370840">
                <a:tc>
                  <a:txBody>
                    <a:bodyPr/>
                    <a:lstStyle/>
                    <a:p>
                      <a:pPr algn="ctr" fontAlgn="b"/>
                      <a:endParaRPr lang="fr-FR" sz="1600" kern="1200" dirty="0">
                        <a:solidFill>
                          <a:schemeClr val="accent5"/>
                        </a:solidFill>
                        <a:latin typeface="+mn-lt"/>
                        <a:ea typeface="+mn-ea"/>
                        <a:cs typeface="+mn-cs"/>
                      </a:endParaRPr>
                    </a:p>
                  </a:txBody>
                  <a:tcPr marL="9525" marR="9525" marT="9525" marB="0" anchor="ctr"/>
                </a:tc>
                <a:tc>
                  <a:txBody>
                    <a:bodyPr/>
                    <a:lstStyle/>
                    <a:p>
                      <a:pPr algn="ctr" fontAlgn="b"/>
                      <a:r>
                        <a:rPr lang="fr-FR" sz="1600" kern="1200">
                          <a:solidFill>
                            <a:schemeClr val="accent5"/>
                          </a:solidFill>
                          <a:latin typeface="+mn-lt"/>
                          <a:ea typeface="+mn-ea"/>
                          <a:cs typeface="+mn-cs"/>
                        </a:rPr>
                        <a:t>Speedup</a:t>
                      </a:r>
                    </a:p>
                  </a:txBody>
                  <a:tcPr marL="9525" marR="9525" marT="9525" marB="0" anchor="ctr"/>
                </a:tc>
                <a:tc>
                  <a:txBody>
                    <a:bodyPr/>
                    <a:lstStyle/>
                    <a:p>
                      <a:pPr algn="ctr" fontAlgn="b"/>
                      <a:r>
                        <a:rPr lang="fr-FR" sz="1600" kern="1200" dirty="0">
                          <a:solidFill>
                            <a:schemeClr val="accent5"/>
                          </a:solidFill>
                          <a:latin typeface="+mn-lt"/>
                          <a:ea typeface="+mn-ea"/>
                          <a:cs typeface="+mn-cs"/>
                        </a:rPr>
                        <a:t>4,23</a:t>
                      </a:r>
                    </a:p>
                  </a:txBody>
                  <a:tcPr marL="9525" marR="9525" marT="9525" marB="0" anchor="ctr"/>
                </a:tc>
                <a:tc>
                  <a:txBody>
                    <a:bodyPr/>
                    <a:lstStyle/>
                    <a:p>
                      <a:pPr algn="ctr" fontAlgn="b"/>
                      <a:r>
                        <a:rPr lang="fr-FR" sz="1600" kern="1200" dirty="0">
                          <a:solidFill>
                            <a:schemeClr val="accent5"/>
                          </a:solidFill>
                          <a:latin typeface="+mn-lt"/>
                          <a:ea typeface="+mn-ea"/>
                          <a:cs typeface="+mn-cs"/>
                        </a:rPr>
                        <a:t>4,07</a:t>
                      </a:r>
                    </a:p>
                  </a:txBody>
                  <a:tcPr marL="9525" marR="9525" marT="9525" marB="0" anchor="ctr"/>
                </a:tc>
                <a:tc>
                  <a:txBody>
                    <a:bodyPr/>
                    <a:lstStyle/>
                    <a:p>
                      <a:pPr algn="ctr" fontAlgn="b"/>
                      <a:r>
                        <a:rPr lang="fr-FR" sz="1600" kern="1200" dirty="0">
                          <a:solidFill>
                            <a:schemeClr val="accent5"/>
                          </a:solidFill>
                          <a:latin typeface="+mn-lt"/>
                          <a:ea typeface="+mn-ea"/>
                          <a:cs typeface="+mn-cs"/>
                        </a:rPr>
                        <a:t>2,56</a:t>
                      </a:r>
                    </a:p>
                  </a:txBody>
                  <a:tcPr marL="9525" marR="9525" marT="9525" marB="0" anchor="ctr"/>
                </a:tc>
                <a:tc>
                  <a:txBody>
                    <a:bodyPr/>
                    <a:lstStyle/>
                    <a:p>
                      <a:pPr algn="ctr" fontAlgn="b"/>
                      <a:r>
                        <a:rPr lang="fr-FR" sz="1600" kern="1200" dirty="0">
                          <a:solidFill>
                            <a:schemeClr val="accent5"/>
                          </a:solidFill>
                          <a:latin typeface="+mn-lt"/>
                          <a:ea typeface="+mn-ea"/>
                          <a:cs typeface="+mn-cs"/>
                        </a:rPr>
                        <a:t>1,83</a:t>
                      </a:r>
                    </a:p>
                  </a:txBody>
                  <a:tcPr marL="9525" marR="9525" marT="9525" marB="0" anchor="ctr"/>
                </a:tc>
                <a:tc>
                  <a:txBody>
                    <a:bodyPr/>
                    <a:lstStyle/>
                    <a:p>
                      <a:pPr algn="ctr" fontAlgn="b"/>
                      <a:r>
                        <a:rPr lang="fr-FR" sz="1600" kern="1200" dirty="0">
                          <a:solidFill>
                            <a:schemeClr val="accent5"/>
                          </a:solidFill>
                          <a:latin typeface="+mn-lt"/>
                          <a:ea typeface="+mn-ea"/>
                          <a:cs typeface="+mn-cs"/>
                        </a:rPr>
                        <a:t>1,00</a:t>
                      </a:r>
                    </a:p>
                  </a:txBody>
                  <a:tcPr marL="9525" marR="9525" marT="9525" marB="0" anchor="ctr"/>
                </a:tc>
                <a:extLst>
                  <a:ext uri="{0D108BD9-81ED-4DB2-BD59-A6C34878D82A}">
                    <a16:rowId xmlns:a16="http://schemas.microsoft.com/office/drawing/2014/main" val="1258867879"/>
                  </a:ext>
                </a:extLst>
              </a:tr>
              <a:tr h="370840">
                <a:tc>
                  <a:txBody>
                    <a:bodyPr/>
                    <a:lstStyle/>
                    <a:p>
                      <a:pPr algn="ctr" fontAlgn="b"/>
                      <a:endParaRPr lang="fr-FR" sz="1600" kern="1200">
                        <a:solidFill>
                          <a:schemeClr val="accent5"/>
                        </a:solidFill>
                        <a:latin typeface="+mn-lt"/>
                        <a:ea typeface="+mn-ea"/>
                        <a:cs typeface="+mn-cs"/>
                      </a:endParaRPr>
                    </a:p>
                  </a:txBody>
                  <a:tcPr marL="9525" marR="9525" marT="9525" marB="0" anchor="ctr"/>
                </a:tc>
                <a:tc>
                  <a:txBody>
                    <a:bodyPr/>
                    <a:lstStyle/>
                    <a:p>
                      <a:pPr algn="ctr" fontAlgn="b"/>
                      <a:r>
                        <a:rPr lang="fr-FR" sz="1600" kern="1200">
                          <a:solidFill>
                            <a:schemeClr val="accent5"/>
                          </a:solidFill>
                          <a:latin typeface="+mn-lt"/>
                          <a:ea typeface="+mn-ea"/>
                          <a:cs typeface="+mn-cs"/>
                        </a:rPr>
                        <a:t>Num. of Mallocs</a:t>
                      </a:r>
                    </a:p>
                  </a:txBody>
                  <a:tcPr marL="9525" marR="9525" marT="9525" marB="0" anchor="ctr"/>
                </a:tc>
                <a:tc>
                  <a:txBody>
                    <a:bodyPr/>
                    <a:lstStyle/>
                    <a:p>
                      <a:pPr algn="ctr" fontAlgn="b"/>
                      <a:r>
                        <a:rPr lang="fr-FR" sz="1600" kern="1200" dirty="0">
                          <a:solidFill>
                            <a:schemeClr val="accent5"/>
                          </a:solidFill>
                          <a:latin typeface="+mn-lt"/>
                          <a:ea typeface="+mn-ea"/>
                          <a:cs typeface="+mn-cs"/>
                        </a:rPr>
                        <a:t>~17M</a:t>
                      </a:r>
                    </a:p>
                  </a:txBody>
                  <a:tcPr marL="9525" marR="9525" marT="9525" marB="0" anchor="ctr"/>
                </a:tc>
                <a:tc>
                  <a:txBody>
                    <a:bodyPr/>
                    <a:lstStyle/>
                    <a:p>
                      <a:pPr algn="ctr" fontAlgn="b"/>
                      <a:r>
                        <a:rPr lang="fr-FR" sz="1600" kern="1200" dirty="0">
                          <a:solidFill>
                            <a:schemeClr val="accent5"/>
                          </a:solidFill>
                          <a:latin typeface="+mn-lt"/>
                          <a:ea typeface="+mn-ea"/>
                          <a:cs typeface="+mn-cs"/>
                        </a:rPr>
                        <a:t>~23M</a:t>
                      </a:r>
                    </a:p>
                  </a:txBody>
                  <a:tcPr marL="9525" marR="9525" marT="9525" marB="0" anchor="ctr"/>
                </a:tc>
                <a:tc>
                  <a:txBody>
                    <a:bodyPr/>
                    <a:lstStyle/>
                    <a:p>
                      <a:pPr algn="ctr" fontAlgn="b"/>
                      <a:r>
                        <a:rPr lang="fr-FR" sz="1600" kern="1200" dirty="0">
                          <a:solidFill>
                            <a:schemeClr val="accent5"/>
                          </a:solidFill>
                          <a:latin typeface="+mn-lt"/>
                          <a:ea typeface="+mn-ea"/>
                          <a:cs typeface="+mn-cs"/>
                        </a:rPr>
                        <a:t>~39M</a:t>
                      </a:r>
                    </a:p>
                  </a:txBody>
                  <a:tcPr marL="9525" marR="9525" marT="9525" marB="0" anchor="ctr"/>
                </a:tc>
                <a:tc>
                  <a:txBody>
                    <a:bodyPr/>
                    <a:lstStyle/>
                    <a:p>
                      <a:pPr algn="ctr" fontAlgn="b"/>
                      <a:r>
                        <a:rPr lang="fr-FR" sz="1600" kern="1200" dirty="0">
                          <a:solidFill>
                            <a:schemeClr val="accent5"/>
                          </a:solidFill>
                          <a:latin typeface="+mn-lt"/>
                          <a:ea typeface="+mn-ea"/>
                          <a:cs typeface="+mn-cs"/>
                        </a:rPr>
                        <a:t>~97M</a:t>
                      </a:r>
                    </a:p>
                  </a:txBody>
                  <a:tcPr marL="9525" marR="9525" marT="9525" marB="0" anchor="ctr"/>
                </a:tc>
                <a:tc>
                  <a:txBody>
                    <a:bodyPr/>
                    <a:lstStyle/>
                    <a:p>
                      <a:pPr algn="ctr" fontAlgn="b"/>
                      <a:r>
                        <a:rPr lang="fr-FR" sz="1600" kern="1200" dirty="0">
                          <a:solidFill>
                            <a:schemeClr val="accent5"/>
                          </a:solidFill>
                          <a:latin typeface="+mn-lt"/>
                          <a:ea typeface="+mn-ea"/>
                          <a:cs typeface="+mn-cs"/>
                        </a:rPr>
                        <a:t>N/A</a:t>
                      </a:r>
                    </a:p>
                  </a:txBody>
                  <a:tcPr marL="9525" marR="9525" marT="9525" marB="0" anchor="ctr"/>
                </a:tc>
                <a:extLst>
                  <a:ext uri="{0D108BD9-81ED-4DB2-BD59-A6C34878D82A}">
                    <a16:rowId xmlns:a16="http://schemas.microsoft.com/office/drawing/2014/main" val="3946293722"/>
                  </a:ext>
                </a:extLst>
              </a:tr>
            </a:tbl>
          </a:graphicData>
        </a:graphic>
      </p:graphicFrame>
      <p:sp>
        <p:nvSpPr>
          <p:cNvPr id="4" name="Espace réservé du texte 3">
            <a:extLst>
              <a:ext uri="{FF2B5EF4-FFF2-40B4-BE49-F238E27FC236}">
                <a16:creationId xmlns:a16="http://schemas.microsoft.com/office/drawing/2014/main" id="{184BAFC2-BC3F-654B-83EF-EF86DEEC87C8}"/>
              </a:ext>
            </a:extLst>
          </p:cNvPr>
          <p:cNvSpPr>
            <a:spLocks noGrp="1"/>
          </p:cNvSpPr>
          <p:nvPr>
            <p:ph type="body" sz="quarter" idx="20"/>
          </p:nvPr>
        </p:nvSpPr>
        <p:spPr/>
        <p:txBody>
          <a:bodyPr/>
          <a:lstStyle/>
          <a:p>
            <a:r>
              <a:rPr lang="fr-FR" dirty="0"/>
              <a:t>Software </a:t>
            </a:r>
            <a:r>
              <a:rPr lang="fr-FR" dirty="0" err="1"/>
              <a:t>floating</a:t>
            </a:r>
            <a:r>
              <a:rPr lang="fr-FR" dirty="0"/>
              <a:t> point support</a:t>
            </a:r>
          </a:p>
        </p:txBody>
      </p:sp>
      <p:sp>
        <p:nvSpPr>
          <p:cNvPr id="8" name="Espace réservé du contenu 2">
            <a:extLst>
              <a:ext uri="{FF2B5EF4-FFF2-40B4-BE49-F238E27FC236}">
                <a16:creationId xmlns:a16="http://schemas.microsoft.com/office/drawing/2014/main" id="{01B22601-886F-904D-9266-E0CC02D3A16A}"/>
              </a:ext>
            </a:extLst>
          </p:cNvPr>
          <p:cNvSpPr txBox="1">
            <a:spLocks/>
          </p:cNvSpPr>
          <p:nvPr/>
        </p:nvSpPr>
        <p:spPr>
          <a:xfrm>
            <a:off x="359251" y="1257300"/>
            <a:ext cx="8424000" cy="2603748"/>
          </a:xfrm>
          <a:prstGeom prst="rect">
            <a:avLst/>
          </a:prstGeom>
        </p:spPr>
        <p:txBody>
          <a:bodyPr lIns="0" tIns="0" rIns="0" bIns="0"/>
          <a:lstStyle>
            <a:lvl1pPr marL="342900" indent="-342900" algn="l" defTabSz="914400" rtl="0" eaLnBrk="1" latinLnBrk="0" hangingPunct="1">
              <a:lnSpc>
                <a:spcPct val="100000"/>
              </a:lnSpc>
              <a:spcBef>
                <a:spcPts val="0"/>
              </a:spcBef>
              <a:spcAft>
                <a:spcPts val="400"/>
              </a:spcAft>
              <a:buClr>
                <a:schemeClr val="accent2"/>
              </a:buClr>
              <a:buSzPct val="125000"/>
              <a:buFont typeface="Arial" pitchFamily="34" charset="0"/>
              <a:buChar char="•"/>
              <a:defRPr sz="2000" b="1" kern="1200">
                <a:solidFill>
                  <a:schemeClr val="accent5"/>
                </a:solidFill>
                <a:latin typeface="+mn-lt"/>
                <a:ea typeface="+mn-ea"/>
                <a:cs typeface="+mn-cs"/>
              </a:defRPr>
            </a:lvl1pPr>
            <a:lvl2pPr marL="801688" indent="-360363" algn="l" defTabSz="914400" rtl="0" eaLnBrk="1" latinLnBrk="0" hangingPunct="1">
              <a:lnSpc>
                <a:spcPct val="100000"/>
              </a:lnSpc>
              <a:spcBef>
                <a:spcPts val="0"/>
              </a:spcBef>
              <a:buClr>
                <a:schemeClr val="accent5"/>
              </a:buClr>
              <a:buSzPct val="125000"/>
              <a:buFont typeface="Arial" panose="020B0604020202020204" pitchFamily="34" charset="0"/>
              <a:buChar char="•"/>
              <a:defRPr sz="1800" kern="1200">
                <a:solidFill>
                  <a:schemeClr val="accent5"/>
                </a:solidFill>
                <a:latin typeface="+mn-lt"/>
                <a:ea typeface="+mn-ea"/>
                <a:cs typeface="+mn-cs"/>
              </a:defRPr>
            </a:lvl2pPr>
            <a:lvl3pPr marL="1171575" indent="-285750" algn="l" defTabSz="914400" rtl="0" eaLnBrk="1" latinLnBrk="0" hangingPunct="1">
              <a:lnSpc>
                <a:spcPct val="100000"/>
              </a:lnSpc>
              <a:spcBef>
                <a:spcPts val="0"/>
              </a:spcBef>
              <a:buClr>
                <a:schemeClr val="accent2"/>
              </a:buClr>
              <a:buSzPct val="125000"/>
              <a:buFont typeface="Arial" panose="020B0604020202020204" pitchFamily="34" charset="0"/>
              <a:buChar char="•"/>
              <a:defRPr sz="1600" kern="1200">
                <a:solidFill>
                  <a:schemeClr val="accent5"/>
                </a:solidFill>
                <a:latin typeface="+mn-lt"/>
                <a:ea typeface="+mn-ea"/>
                <a:cs typeface="+mn-cs"/>
              </a:defRPr>
            </a:lvl3pPr>
            <a:lvl4pPr marL="1704975" indent="-287338" algn="l" defTabSz="914400" rtl="0" eaLnBrk="1" latinLnBrk="0" hangingPunct="1">
              <a:lnSpc>
                <a:spcPts val="2000"/>
              </a:lnSpc>
              <a:spcBef>
                <a:spcPts val="0"/>
              </a:spcBef>
              <a:buClr>
                <a:schemeClr val="accent6"/>
              </a:buClr>
              <a:buSzPct val="125000"/>
              <a:buFont typeface="Arial" pitchFamily="34" charset="0"/>
              <a:buChar char="•"/>
              <a:defRPr sz="1400" kern="1200">
                <a:solidFill>
                  <a:schemeClr val="accent5"/>
                </a:solidFill>
                <a:latin typeface="+mn-lt"/>
                <a:ea typeface="+mn-ea"/>
                <a:cs typeface="+mn-cs"/>
              </a:defRPr>
            </a:lvl4pPr>
            <a:lvl5pPr marL="2152650" indent="-114300" algn="l" defTabSz="914400" rtl="0" eaLnBrk="1" latinLnBrk="0" hangingPunct="1">
              <a:lnSpc>
                <a:spcPts val="2000"/>
              </a:lnSpc>
              <a:spcBef>
                <a:spcPts val="0"/>
              </a:spcBef>
              <a:buClr>
                <a:srgbClr val="666666"/>
              </a:buClr>
              <a:buSzPct val="125000"/>
              <a:buFont typeface="Arial" panose="020B0604020202020204" pitchFamily="34" charset="0"/>
              <a:buChar char="•"/>
              <a:defRPr sz="1200" kern="1200" baseline="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a:t>Preliminary</a:t>
            </a:r>
            <a:r>
              <a:rPr lang="fr-FR" dirty="0"/>
              <a:t> </a:t>
            </a:r>
            <a:r>
              <a:rPr lang="fr-FR" dirty="0" err="1"/>
              <a:t>experiments</a:t>
            </a:r>
            <a:endParaRPr lang="fr-FR" dirty="0"/>
          </a:p>
          <a:p>
            <a:pPr lvl="1"/>
            <a:r>
              <a:rPr lang="fr-FR" dirty="0" err="1"/>
              <a:t>Same</a:t>
            </a:r>
            <a:r>
              <a:rPr lang="fr-FR" dirty="0"/>
              <a:t> application, </a:t>
            </a:r>
            <a:r>
              <a:rPr lang="fr-FR" dirty="0" err="1"/>
              <a:t>same</a:t>
            </a:r>
            <a:r>
              <a:rPr lang="fr-FR" dirty="0"/>
              <a:t> MPFR, </a:t>
            </a:r>
            <a:r>
              <a:rPr lang="fr-FR" dirty="0" err="1"/>
              <a:t>different</a:t>
            </a:r>
            <a:r>
              <a:rPr lang="fr-FR" dirty="0"/>
              <a:t> </a:t>
            </a:r>
            <a:r>
              <a:rPr lang="fr-FR" dirty="0" err="1"/>
              <a:t>programming</a:t>
            </a:r>
            <a:r>
              <a:rPr lang="fr-FR" dirty="0"/>
              <a:t> model</a:t>
            </a:r>
          </a:p>
          <a:p>
            <a:pPr lvl="2"/>
            <a:r>
              <a:rPr lang="fr-FR" dirty="0"/>
              <a:t>Soft conversion, </a:t>
            </a:r>
            <a:r>
              <a:rPr lang="fr-FR" dirty="0" err="1"/>
              <a:t>VPFloat</a:t>
            </a:r>
            <a:r>
              <a:rPr lang="fr-FR" dirty="0"/>
              <a:t> Class and </a:t>
            </a:r>
            <a:r>
              <a:rPr lang="fr-FR" dirty="0" err="1"/>
              <a:t>Boost</a:t>
            </a:r>
            <a:r>
              <a:rPr lang="fr-FR" dirty="0"/>
              <a:t> are </a:t>
            </a:r>
            <a:r>
              <a:rPr lang="fr-FR" dirty="0" err="1"/>
              <a:t>similar</a:t>
            </a:r>
            <a:r>
              <a:rPr lang="fr-FR" dirty="0"/>
              <a:t> </a:t>
            </a:r>
          </a:p>
          <a:p>
            <a:pPr lvl="1"/>
            <a:endParaRPr lang="fr-FR" dirty="0"/>
          </a:p>
          <a:p>
            <a:pPr lvl="1"/>
            <a:r>
              <a:rPr lang="fr-FR" dirty="0" err="1"/>
              <a:t>Boost</a:t>
            </a:r>
            <a:r>
              <a:rPr lang="fr-FR" dirty="0"/>
              <a:t> </a:t>
            </a:r>
            <a:r>
              <a:rPr lang="fr-FR" dirty="0" err="1"/>
              <a:t>library</a:t>
            </a:r>
            <a:r>
              <a:rPr lang="fr-FR" dirty="0"/>
              <a:t> </a:t>
            </a:r>
            <a:r>
              <a:rPr lang="fr-FR" dirty="0" err="1"/>
              <a:t>used</a:t>
            </a:r>
            <a:r>
              <a:rPr lang="fr-FR" dirty="0"/>
              <a:t> as </a:t>
            </a:r>
            <a:r>
              <a:rPr lang="fr-FR" dirty="0" err="1"/>
              <a:t>baseline</a:t>
            </a:r>
            <a:endParaRPr lang="fr-FR" dirty="0"/>
          </a:p>
          <a:p>
            <a:pPr lvl="1"/>
            <a:endParaRPr lang="fr-FR" b="1" dirty="0"/>
          </a:p>
          <a:p>
            <a:pPr lvl="1"/>
            <a:r>
              <a:rPr lang="fr-FR" b="1" dirty="0"/>
              <a:t>Soft conversion</a:t>
            </a:r>
            <a:r>
              <a:rPr lang="fr-FR" dirty="0"/>
              <a:t> </a:t>
            </a:r>
            <a:r>
              <a:rPr lang="fr-FR" dirty="0" err="1"/>
              <a:t>gets</a:t>
            </a:r>
            <a:r>
              <a:rPr lang="fr-FR" dirty="0"/>
              <a:t> </a:t>
            </a:r>
            <a:r>
              <a:rPr lang="fr-FR" dirty="0" err="1"/>
              <a:t>closer</a:t>
            </a:r>
            <a:r>
              <a:rPr lang="fr-FR" dirty="0"/>
              <a:t> to MPFR </a:t>
            </a:r>
            <a:r>
              <a:rPr lang="fr-FR" dirty="0" err="1"/>
              <a:t>than</a:t>
            </a:r>
            <a:r>
              <a:rPr lang="fr-FR" dirty="0"/>
              <a:t> </a:t>
            </a:r>
            <a:r>
              <a:rPr lang="fr-FR" dirty="0" err="1"/>
              <a:t>other</a:t>
            </a:r>
            <a:r>
              <a:rPr lang="fr-FR" dirty="0"/>
              <a:t> solutions</a:t>
            </a:r>
          </a:p>
          <a:p>
            <a:pPr lvl="2"/>
            <a:r>
              <a:rPr lang="fr-FR" dirty="0" err="1"/>
              <a:t>Improvements</a:t>
            </a:r>
            <a:r>
              <a:rPr lang="fr-FR" dirty="0"/>
              <a:t>: </a:t>
            </a:r>
            <a:r>
              <a:rPr lang="fr-FR" dirty="0" err="1"/>
              <a:t>minimize</a:t>
            </a:r>
            <a:r>
              <a:rPr lang="fr-FR" dirty="0"/>
              <a:t> </a:t>
            </a:r>
            <a:r>
              <a:rPr lang="fr-FR" dirty="0" err="1"/>
              <a:t>number</a:t>
            </a:r>
            <a:r>
              <a:rPr lang="fr-FR" dirty="0"/>
              <a:t> of allocs</a:t>
            </a:r>
          </a:p>
          <a:p>
            <a:pPr lvl="2"/>
            <a:endParaRPr lang="fr-FR" dirty="0"/>
          </a:p>
        </p:txBody>
      </p:sp>
    </p:spTree>
    <p:extLst>
      <p:ext uri="{BB962C8B-B14F-4D97-AF65-F5344CB8AC3E}">
        <p14:creationId xmlns:p14="http://schemas.microsoft.com/office/powerpoint/2010/main" val="31426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rot="17518207">
            <a:off x="4841913" y="3153495"/>
            <a:ext cx="581895" cy="1385765"/>
          </a:xfrm>
          <a:prstGeom prst="downArrow">
            <a:avLst/>
          </a:prstGeom>
          <a:solidFill>
            <a:schemeClr val="tx1"/>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Compilation flow overview</a:t>
            </a:r>
            <a:endParaRPr lang="fr-FR" dirty="0"/>
          </a:p>
        </p:txBody>
      </p:sp>
      <p:sp>
        <p:nvSpPr>
          <p:cNvPr id="5" name="Rectangle à coins arrondis 4"/>
          <p:cNvSpPr/>
          <p:nvPr/>
        </p:nvSpPr>
        <p:spPr>
          <a:xfrm>
            <a:off x="586958" y="2996952"/>
            <a:ext cx="1728192" cy="98495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Applications for </a:t>
            </a:r>
            <a:r>
              <a:rPr lang="en-US" dirty="0" err="1"/>
              <a:t>Var</a:t>
            </a:r>
            <a:r>
              <a:rPr lang="en-US" dirty="0"/>
              <a:t> </a:t>
            </a:r>
            <a:r>
              <a:rPr lang="en-US" dirty="0" err="1"/>
              <a:t>Prec</a:t>
            </a:r>
            <a:endParaRPr lang="fr-FR" dirty="0"/>
          </a:p>
        </p:txBody>
      </p:sp>
      <p:sp>
        <p:nvSpPr>
          <p:cNvPr id="6" name="Flèche vers le bas 5"/>
          <p:cNvSpPr/>
          <p:nvPr/>
        </p:nvSpPr>
        <p:spPr>
          <a:xfrm rot="16200000">
            <a:off x="2391147" y="3151001"/>
            <a:ext cx="504056" cy="656046"/>
          </a:xfrm>
          <a:prstGeom prst="down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4758780">
            <a:off x="5020628" y="2638220"/>
            <a:ext cx="509811" cy="114778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971198" y="3111570"/>
            <a:ext cx="1820079" cy="755714"/>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Compilation Flow</a:t>
            </a:r>
            <a:endParaRPr lang="fr-FR" sz="1600" dirty="0"/>
          </a:p>
        </p:txBody>
      </p:sp>
      <p:sp>
        <p:nvSpPr>
          <p:cNvPr id="9" name="Rectangle à coins arrondis 8"/>
          <p:cNvSpPr/>
          <p:nvPr/>
        </p:nvSpPr>
        <p:spPr>
          <a:xfrm>
            <a:off x="5799390" y="2388980"/>
            <a:ext cx="2880320" cy="109081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Software floating support for the </a:t>
            </a:r>
            <a:r>
              <a:rPr lang="en-US" dirty="0" err="1">
                <a:latin typeface="Courier" pitchFamily="2" charset="0"/>
              </a:rPr>
              <a:t>vpfloat</a:t>
            </a:r>
            <a:endParaRPr lang="fr-FR" dirty="0"/>
          </a:p>
        </p:txBody>
      </p:sp>
      <p:sp>
        <p:nvSpPr>
          <p:cNvPr id="10" name="Rectangle à coins arrondis 9"/>
          <p:cNvSpPr/>
          <p:nvPr/>
        </p:nvSpPr>
        <p:spPr>
          <a:xfrm>
            <a:off x="5766632" y="3637667"/>
            <a:ext cx="2913078" cy="953801"/>
          </a:xfrm>
          <a:prstGeom prst="roundRect">
            <a:avLst/>
          </a:prstGeom>
          <a:solidFill>
            <a:schemeClr val="lt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UNUM HW by </a:t>
            </a:r>
            <a:r>
              <a:rPr lang="en-US" dirty="0" err="1">
                <a:solidFill>
                  <a:schemeClr val="tx1"/>
                </a:solidFill>
              </a:rPr>
              <a:t>Bocco</a:t>
            </a:r>
            <a:r>
              <a:rPr lang="en-US" baseline="30000" dirty="0">
                <a:solidFill>
                  <a:schemeClr val="tx1"/>
                </a:solidFill>
              </a:rPr>
              <a:t>[9]</a:t>
            </a:r>
            <a:r>
              <a:rPr lang="en-US" dirty="0">
                <a:solidFill>
                  <a:schemeClr val="tx1"/>
                </a:solidFill>
              </a:rPr>
              <a:t> or other HWs for VP</a:t>
            </a:r>
            <a:endParaRPr lang="fr-FR" dirty="0">
              <a:solidFill>
                <a:schemeClr val="tx1"/>
              </a:solidFill>
            </a:endParaRPr>
          </a:p>
        </p:txBody>
      </p:sp>
    </p:spTree>
    <p:extLst>
      <p:ext uri="{BB962C8B-B14F-4D97-AF65-F5344CB8AC3E}">
        <p14:creationId xmlns:p14="http://schemas.microsoft.com/office/powerpoint/2010/main" val="31720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rot="17518207">
            <a:off x="4841913" y="3153495"/>
            <a:ext cx="581895" cy="1385765"/>
          </a:xfrm>
          <a:prstGeom prst="downArrow">
            <a:avLst/>
          </a:prstGeom>
          <a:solidFill>
            <a:schemeClr val="tx1"/>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Compilation flow overview</a:t>
            </a:r>
            <a:endParaRPr lang="fr-FR" dirty="0"/>
          </a:p>
        </p:txBody>
      </p:sp>
      <p:sp>
        <p:nvSpPr>
          <p:cNvPr id="5" name="Rectangle à coins arrondis 4"/>
          <p:cNvSpPr/>
          <p:nvPr/>
        </p:nvSpPr>
        <p:spPr>
          <a:xfrm>
            <a:off x="586958" y="2996952"/>
            <a:ext cx="1728192" cy="98495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Applications for </a:t>
            </a:r>
            <a:r>
              <a:rPr lang="en-US" dirty="0" err="1"/>
              <a:t>Var</a:t>
            </a:r>
            <a:r>
              <a:rPr lang="en-US" dirty="0"/>
              <a:t> </a:t>
            </a:r>
            <a:r>
              <a:rPr lang="en-US" dirty="0" err="1"/>
              <a:t>Prec</a:t>
            </a:r>
            <a:endParaRPr lang="fr-FR" dirty="0"/>
          </a:p>
        </p:txBody>
      </p:sp>
      <p:sp>
        <p:nvSpPr>
          <p:cNvPr id="6" name="Flèche vers le bas 5"/>
          <p:cNvSpPr/>
          <p:nvPr/>
        </p:nvSpPr>
        <p:spPr>
          <a:xfrm rot="16200000">
            <a:off x="2391147" y="3151001"/>
            <a:ext cx="504056" cy="656046"/>
          </a:xfrm>
          <a:prstGeom prst="down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4758780">
            <a:off x="5020628" y="2638220"/>
            <a:ext cx="509811" cy="1147783"/>
          </a:xfrm>
          <a:prstGeom prst="downArrow">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971198" y="3111570"/>
            <a:ext cx="1820079" cy="755714"/>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Compilation Flow</a:t>
            </a:r>
            <a:endParaRPr lang="fr-FR" sz="1600" dirty="0"/>
          </a:p>
        </p:txBody>
      </p:sp>
      <p:sp>
        <p:nvSpPr>
          <p:cNvPr id="9" name="Rectangle à coins arrondis 8"/>
          <p:cNvSpPr/>
          <p:nvPr/>
        </p:nvSpPr>
        <p:spPr>
          <a:xfrm>
            <a:off x="5799390" y="2388980"/>
            <a:ext cx="2880320" cy="1090813"/>
          </a:xfrm>
          <a:prstGeom prst="roundRect">
            <a:avLst/>
          </a:prstGeom>
          <a:solidFill>
            <a:schemeClr val="lt1">
              <a:alpha val="20000"/>
            </a:schemeClr>
          </a:solidFill>
          <a:ln>
            <a:solidFill>
              <a:schemeClr val="dk1">
                <a:alpha val="13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85000"/>
                  </a:schemeClr>
                </a:solidFill>
              </a:rPr>
              <a:t>Software floating support for the </a:t>
            </a:r>
            <a:r>
              <a:rPr lang="en-US" dirty="0" err="1">
                <a:solidFill>
                  <a:schemeClr val="bg2">
                    <a:lumMod val="85000"/>
                  </a:schemeClr>
                </a:solidFill>
                <a:latin typeface="Courier" pitchFamily="2" charset="0"/>
              </a:rPr>
              <a:t>vpfloat</a:t>
            </a:r>
            <a:endParaRPr lang="fr-FR" dirty="0">
              <a:solidFill>
                <a:schemeClr val="bg2">
                  <a:lumMod val="85000"/>
                </a:schemeClr>
              </a:solidFill>
            </a:endParaRPr>
          </a:p>
        </p:txBody>
      </p:sp>
      <p:sp>
        <p:nvSpPr>
          <p:cNvPr id="10" name="Rectangle à coins arrondis 9"/>
          <p:cNvSpPr/>
          <p:nvPr/>
        </p:nvSpPr>
        <p:spPr>
          <a:xfrm>
            <a:off x="5766632" y="3637667"/>
            <a:ext cx="2913078" cy="953801"/>
          </a:xfrm>
          <a:prstGeom prst="roundRect">
            <a:avLst/>
          </a:prstGeom>
          <a:solidFill>
            <a:schemeClr val="lt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UNUM HW by </a:t>
            </a:r>
            <a:r>
              <a:rPr lang="en-US" dirty="0" err="1">
                <a:solidFill>
                  <a:schemeClr val="tx1"/>
                </a:solidFill>
              </a:rPr>
              <a:t>Bocco</a:t>
            </a:r>
            <a:r>
              <a:rPr lang="en-US" baseline="30000" dirty="0">
                <a:solidFill>
                  <a:schemeClr val="tx1"/>
                </a:solidFill>
              </a:rPr>
              <a:t>[9]</a:t>
            </a:r>
            <a:r>
              <a:rPr lang="en-US" dirty="0">
                <a:solidFill>
                  <a:schemeClr val="tx1"/>
                </a:solidFill>
              </a:rPr>
              <a:t> or other HWs for VP</a:t>
            </a:r>
            <a:endParaRPr lang="fr-FR" dirty="0">
              <a:solidFill>
                <a:schemeClr val="tx1"/>
              </a:solidFill>
            </a:endParaRPr>
          </a:p>
        </p:txBody>
      </p:sp>
    </p:spTree>
    <p:extLst>
      <p:ext uri="{BB962C8B-B14F-4D97-AF65-F5344CB8AC3E}">
        <p14:creationId xmlns:p14="http://schemas.microsoft.com/office/powerpoint/2010/main" val="50971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RISC-V</a:t>
            </a:r>
            <a:r>
              <a:rPr lang="en-US" baseline="30000" dirty="0"/>
              <a:t>[11]</a:t>
            </a:r>
            <a:r>
              <a:rPr lang="en-US" dirty="0"/>
              <a:t>, open-source ISA</a:t>
            </a:r>
          </a:p>
          <a:p>
            <a:r>
              <a:rPr lang="en-US" dirty="0"/>
              <a:t>ISA extension for variable precision operations</a:t>
            </a:r>
          </a:p>
          <a:p>
            <a:r>
              <a:rPr lang="en-US" dirty="0"/>
              <a:t>LLVM</a:t>
            </a:r>
            <a:r>
              <a:rPr lang="en-US" baseline="30000" dirty="0"/>
              <a:t>[10]</a:t>
            </a:r>
            <a:r>
              <a:rPr lang="en-US" dirty="0"/>
              <a:t>, a compiler framework, supports the ISA extension for VP</a:t>
            </a:r>
          </a:p>
          <a:p>
            <a:endParaRPr lang="en-US" dirty="0"/>
          </a:p>
          <a:p>
            <a:endParaRPr lang="en-US" dirty="0"/>
          </a:p>
          <a:p>
            <a:endParaRPr lang="en-US" dirty="0"/>
          </a:p>
          <a:p>
            <a:endParaRPr lang="en-US" dirty="0"/>
          </a:p>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Compiler-hardware integration (Code generation)</a:t>
            </a:r>
            <a:endParaRPr lang="fr-FR" dirty="0"/>
          </a:p>
        </p:txBody>
      </p:sp>
      <p:grpSp>
        <p:nvGrpSpPr>
          <p:cNvPr id="5" name="Gruppo 9"/>
          <p:cNvGrpSpPr/>
          <p:nvPr/>
        </p:nvGrpSpPr>
        <p:grpSpPr>
          <a:xfrm>
            <a:off x="1571878" y="3232140"/>
            <a:ext cx="5532700" cy="2633225"/>
            <a:chOff x="5137387" y="3998580"/>
            <a:chExt cx="3569027" cy="2030183"/>
          </a:xfrm>
        </p:grpSpPr>
        <p:sp>
          <p:nvSpPr>
            <p:cNvPr id="6" name="Rectangle 5"/>
            <p:cNvSpPr/>
            <p:nvPr/>
          </p:nvSpPr>
          <p:spPr>
            <a:xfrm>
              <a:off x="5166744" y="5236343"/>
              <a:ext cx="936104" cy="790947"/>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2000" dirty="0" err="1">
                  <a:ln w="0"/>
                  <a:solidFill>
                    <a:schemeClr val="bg1"/>
                  </a:solidFill>
                  <a:effectLst>
                    <a:outerShdw blurRad="38100" dist="19050" dir="2700000" algn="tl" rotWithShape="0">
                      <a:schemeClr val="dk1">
                        <a:alpha val="40000"/>
                      </a:schemeClr>
                    </a:outerShdw>
                  </a:effectLst>
                </a:rPr>
                <a:t>Var</a:t>
              </a:r>
              <a:r>
                <a:rPr lang="en-US" sz="2000" dirty="0">
                  <a:ln w="0"/>
                  <a:solidFill>
                    <a:schemeClr val="bg1"/>
                  </a:solidFill>
                  <a:effectLst>
                    <a:outerShdw blurRad="38100" dist="19050" dir="2700000" algn="tl" rotWithShape="0">
                      <a:schemeClr val="dk1">
                        <a:alpha val="40000"/>
                      </a:schemeClr>
                    </a:outerShdw>
                  </a:effectLst>
                </a:rPr>
                <a:t> </a:t>
              </a:r>
              <a:r>
                <a:rPr lang="en-US" sz="2000" dirty="0" err="1">
                  <a:ln w="0"/>
                  <a:solidFill>
                    <a:schemeClr val="bg1"/>
                  </a:solidFill>
                  <a:effectLst>
                    <a:outerShdw blurRad="38100" dist="19050" dir="2700000" algn="tl" rotWithShape="0">
                      <a:schemeClr val="dk1">
                        <a:alpha val="40000"/>
                      </a:schemeClr>
                    </a:outerShdw>
                  </a:effectLst>
                </a:rPr>
                <a:t>Prec</a:t>
              </a:r>
              <a:br>
                <a:rPr lang="en-US" sz="2000" dirty="0">
                  <a:ln w="0"/>
                  <a:solidFill>
                    <a:schemeClr val="bg1"/>
                  </a:solidFill>
                  <a:effectLst>
                    <a:outerShdw blurRad="38100" dist="19050" dir="2700000" algn="tl" rotWithShape="0">
                      <a:schemeClr val="dk1">
                        <a:alpha val="40000"/>
                      </a:schemeClr>
                    </a:outerShdw>
                  </a:effectLst>
                </a:rPr>
              </a:br>
              <a:r>
                <a:rPr lang="en-US" sz="2000" dirty="0">
                  <a:ln w="0"/>
                  <a:solidFill>
                    <a:schemeClr val="bg1"/>
                  </a:solidFill>
                  <a:effectLst>
                    <a:outerShdw blurRad="38100" dist="19050" dir="2700000" algn="tl" rotWithShape="0">
                      <a:schemeClr val="dk1">
                        <a:alpha val="40000"/>
                      </a:schemeClr>
                    </a:outerShdw>
                  </a:effectLst>
                </a:rPr>
                <a:t>co-proc</a:t>
              </a:r>
            </a:p>
          </p:txBody>
        </p:sp>
        <p:cxnSp>
          <p:nvCxnSpPr>
            <p:cNvPr id="7" name="Connecteur droit avec flèche 6"/>
            <p:cNvCxnSpPr>
              <a:stCxn id="6" idx="0"/>
              <a:endCxn id="12" idx="4"/>
            </p:cNvCxnSpPr>
            <p:nvPr/>
          </p:nvCxnSpPr>
          <p:spPr>
            <a:xfrm flipH="1" flipV="1">
              <a:off x="5634796" y="4863817"/>
              <a:ext cx="1" cy="37252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cteur en angle 7"/>
            <p:cNvCxnSpPr/>
            <p:nvPr/>
          </p:nvCxnSpPr>
          <p:spPr>
            <a:xfrm>
              <a:off x="5254868" y="5043535"/>
              <a:ext cx="2075789" cy="985228"/>
            </a:xfrm>
            <a:prstGeom prst="bentConnector2">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6426884" y="5415112"/>
              <a:ext cx="720080" cy="432048"/>
            </a:xfrm>
            <a:prstGeom prst="rect">
              <a:avLst/>
            </a:prstGeom>
            <a:solidFill>
              <a:schemeClr val="tx2"/>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chemeClr val="bg1"/>
                  </a:solidFill>
                </a:rPr>
                <a:t>L&amp;S</a:t>
              </a:r>
            </a:p>
          </p:txBody>
        </p:sp>
        <p:cxnSp>
          <p:nvCxnSpPr>
            <p:cNvPr id="10" name="Connecteur droit avec flèche 9"/>
            <p:cNvCxnSpPr>
              <a:stCxn id="6" idx="3"/>
              <a:endCxn id="9" idx="1"/>
            </p:cNvCxnSpPr>
            <p:nvPr/>
          </p:nvCxnSpPr>
          <p:spPr>
            <a:xfrm flipV="1">
              <a:off x="6102848" y="5631136"/>
              <a:ext cx="324036" cy="681"/>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9" idx="3"/>
            </p:cNvCxnSpPr>
            <p:nvPr/>
          </p:nvCxnSpPr>
          <p:spPr>
            <a:xfrm flipV="1">
              <a:off x="7146964" y="5628793"/>
              <a:ext cx="371709" cy="23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5137387" y="3999721"/>
              <a:ext cx="994817" cy="86409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RISC-V</a:t>
              </a:r>
            </a:p>
          </p:txBody>
        </p:sp>
        <p:sp>
          <p:nvSpPr>
            <p:cNvPr id="13" name="Rectangle 12"/>
            <p:cNvSpPr/>
            <p:nvPr/>
          </p:nvSpPr>
          <p:spPr>
            <a:xfrm>
              <a:off x="6426884" y="3999721"/>
              <a:ext cx="720080"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FPU</a:t>
              </a:r>
            </a:p>
          </p:txBody>
        </p:sp>
        <p:sp>
          <p:nvSpPr>
            <p:cNvPr id="14" name="Rectangle 13"/>
            <p:cNvSpPr/>
            <p:nvPr/>
          </p:nvSpPr>
          <p:spPr>
            <a:xfrm>
              <a:off x="6426884" y="4492317"/>
              <a:ext cx="720080"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L&amp;S</a:t>
              </a:r>
            </a:p>
          </p:txBody>
        </p:sp>
        <p:sp>
          <p:nvSpPr>
            <p:cNvPr id="15" name="Rectangle 14"/>
            <p:cNvSpPr/>
            <p:nvPr/>
          </p:nvSpPr>
          <p:spPr>
            <a:xfrm>
              <a:off x="7504693" y="3998580"/>
              <a:ext cx="504056" cy="202871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a:t>
              </a:r>
              <a:br>
                <a:rPr lang="en-US" sz="2800" dirty="0"/>
              </a:br>
              <a:r>
                <a:rPr lang="en-US" sz="2800" dirty="0"/>
                <a:t>L1</a:t>
              </a:r>
            </a:p>
          </p:txBody>
        </p:sp>
        <p:cxnSp>
          <p:nvCxnSpPr>
            <p:cNvPr id="16" name="Connecteur droit avec flèche 15"/>
            <p:cNvCxnSpPr/>
            <p:nvPr/>
          </p:nvCxnSpPr>
          <p:spPr>
            <a:xfrm>
              <a:off x="6066844" y="4215745"/>
              <a:ext cx="36004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endCxn id="14" idx="1"/>
            </p:cNvCxnSpPr>
            <p:nvPr/>
          </p:nvCxnSpPr>
          <p:spPr>
            <a:xfrm>
              <a:off x="6032443" y="4703008"/>
              <a:ext cx="394441" cy="533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p:cNvCxnSpPr>
              <a:stCxn id="14" idx="3"/>
            </p:cNvCxnSpPr>
            <p:nvPr/>
          </p:nvCxnSpPr>
          <p:spPr>
            <a:xfrm flipV="1">
              <a:off x="7146964" y="4703008"/>
              <a:ext cx="357729" cy="533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p:cNvCxnSpPr>
              <a:stCxn id="15" idx="3"/>
              <a:endCxn id="20" idx="1"/>
            </p:cNvCxnSpPr>
            <p:nvPr/>
          </p:nvCxnSpPr>
          <p:spPr>
            <a:xfrm>
              <a:off x="8008749" y="5012935"/>
              <a:ext cx="35772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8366478" y="3998580"/>
              <a:ext cx="339936" cy="202871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RAM</a:t>
              </a:r>
            </a:p>
          </p:txBody>
        </p:sp>
        <p:sp>
          <p:nvSpPr>
            <p:cNvPr id="21" name="Rectangle 20"/>
            <p:cNvSpPr/>
            <p:nvPr/>
          </p:nvSpPr>
          <p:spPr>
            <a:xfrm>
              <a:off x="5202748" y="5727913"/>
              <a:ext cx="864096" cy="26099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Scratchpad</a:t>
              </a:r>
            </a:p>
          </p:txBody>
        </p:sp>
        <p:sp>
          <p:nvSpPr>
            <p:cNvPr id="22" name="Rectangle 21"/>
            <p:cNvSpPr/>
            <p:nvPr/>
          </p:nvSpPr>
          <p:spPr>
            <a:xfrm>
              <a:off x="7504693" y="3998580"/>
              <a:ext cx="504056" cy="2028710"/>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a:t>
              </a:r>
              <a:br>
                <a:rPr lang="en-US" sz="2800" dirty="0"/>
              </a:br>
              <a:r>
                <a:rPr lang="en-US" sz="2800" dirty="0"/>
                <a:t>L1</a:t>
              </a:r>
            </a:p>
          </p:txBody>
        </p:sp>
        <p:sp>
          <p:nvSpPr>
            <p:cNvPr id="23" name="Rectangle 22"/>
            <p:cNvSpPr/>
            <p:nvPr/>
          </p:nvSpPr>
          <p:spPr>
            <a:xfrm>
              <a:off x="8366478" y="3998580"/>
              <a:ext cx="339936" cy="2028710"/>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RAM</a:t>
              </a:r>
            </a:p>
          </p:txBody>
        </p:sp>
      </p:grpSp>
      <p:sp>
        <p:nvSpPr>
          <p:cNvPr id="24" name="Rectangle 23"/>
          <p:cNvSpPr/>
          <p:nvPr/>
        </p:nvSpPr>
        <p:spPr>
          <a:xfrm>
            <a:off x="2286000" y="2564904"/>
            <a:ext cx="4572000" cy="369332"/>
          </a:xfrm>
          <a:prstGeom prst="rect">
            <a:avLst/>
          </a:prstGeom>
        </p:spPr>
        <p:txBody>
          <a:bodyPr>
            <a:spAutoFit/>
          </a:bodyPr>
          <a:lstStyle/>
          <a:p>
            <a:endParaRPr lang="fr-FR" dirty="0">
              <a:solidFill>
                <a:schemeClr val="accent6"/>
              </a:solidFill>
            </a:endParaRPr>
          </a:p>
        </p:txBody>
      </p:sp>
      <p:sp>
        <p:nvSpPr>
          <p:cNvPr id="25" name="ZoneTexte 24">
            <a:extLst>
              <a:ext uri="{FF2B5EF4-FFF2-40B4-BE49-F238E27FC236}">
                <a16:creationId xmlns:a16="http://schemas.microsoft.com/office/drawing/2014/main" id="{6014D7E1-7462-0F4B-83A1-598A6B9B2683}"/>
              </a:ext>
            </a:extLst>
          </p:cNvPr>
          <p:cNvSpPr txBox="1"/>
          <p:nvPr/>
        </p:nvSpPr>
        <p:spPr>
          <a:xfrm>
            <a:off x="179512" y="6413317"/>
            <a:ext cx="5996418" cy="338554"/>
          </a:xfrm>
          <a:prstGeom prst="rect">
            <a:avLst/>
          </a:prstGeom>
          <a:noFill/>
        </p:spPr>
        <p:txBody>
          <a:bodyPr wrap="square" rtlCol="0">
            <a:spAutoFit/>
          </a:bodyPr>
          <a:lstStyle/>
          <a:p>
            <a:r>
              <a:rPr lang="en-US" sz="800" dirty="0"/>
              <a:t>[11] “RISC-V Foundation - Instruction Set Architecture (ISA)”. In: URL : https://</a:t>
            </a:r>
            <a:r>
              <a:rPr lang="en-US" sz="800" dirty="0" err="1"/>
              <a:t>riscv.org</a:t>
            </a:r>
            <a:r>
              <a:rPr lang="en-US" sz="800" dirty="0"/>
              <a:t>.</a:t>
            </a:r>
            <a:endParaRPr lang="fr-FR" sz="800" dirty="0"/>
          </a:p>
          <a:p>
            <a:r>
              <a:rPr lang="fr-FR" sz="800" dirty="0"/>
              <a:t>[10] C. </a:t>
            </a:r>
            <a:r>
              <a:rPr lang="fr-FR" sz="800" dirty="0" err="1"/>
              <a:t>Lattner</a:t>
            </a:r>
            <a:r>
              <a:rPr lang="fr-FR" sz="800" dirty="0"/>
              <a:t>, and V. </a:t>
            </a:r>
            <a:r>
              <a:rPr lang="fr-FR" sz="800" dirty="0" err="1"/>
              <a:t>Adve</a:t>
            </a:r>
            <a:r>
              <a:rPr lang="fr-FR" sz="800" dirty="0"/>
              <a:t>. LLVM: A compilation </a:t>
            </a:r>
            <a:r>
              <a:rPr lang="fr-FR" sz="800" dirty="0" err="1"/>
              <a:t>framework</a:t>
            </a:r>
            <a:r>
              <a:rPr lang="fr-FR" sz="800" dirty="0"/>
              <a:t> for </a:t>
            </a:r>
            <a:r>
              <a:rPr lang="fr-FR" sz="800" dirty="0" err="1"/>
              <a:t>lifelong</a:t>
            </a:r>
            <a:r>
              <a:rPr lang="fr-FR" sz="800" dirty="0"/>
              <a:t> program </a:t>
            </a:r>
            <a:r>
              <a:rPr lang="fr-FR" sz="800" dirty="0" err="1"/>
              <a:t>analysis</a:t>
            </a:r>
            <a:r>
              <a:rPr lang="fr-FR" sz="800" dirty="0"/>
              <a:t> &amp; transformation. In CGO 2004 p. 75.</a:t>
            </a:r>
          </a:p>
        </p:txBody>
      </p:sp>
    </p:spTree>
    <p:extLst>
      <p:ext uri="{BB962C8B-B14F-4D97-AF65-F5344CB8AC3E}">
        <p14:creationId xmlns:p14="http://schemas.microsoft.com/office/powerpoint/2010/main" val="1362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dirty="0"/>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Many applications use floating point numbers</a:t>
            </a:r>
          </a:p>
          <a:p>
            <a:r>
              <a:rPr lang="en-US" dirty="0"/>
              <a:t>Execution time and energy spent in floating point operations is significant</a:t>
            </a:r>
          </a:p>
          <a:p>
            <a:pPr lvl="1"/>
            <a:endParaRPr lang="en-US" dirty="0"/>
          </a:p>
          <a:p>
            <a:r>
              <a:rPr lang="en-US" dirty="0"/>
              <a:t>Precision</a:t>
            </a:r>
          </a:p>
          <a:p>
            <a:pPr lvl="1"/>
            <a:r>
              <a:rPr lang="en-US" dirty="0"/>
              <a:t>Why is it important?</a:t>
            </a:r>
          </a:p>
          <a:p>
            <a:pPr lvl="2"/>
            <a:r>
              <a:rPr lang="en-US" dirty="0"/>
              <a:t>The programmer must decide which precision to use</a:t>
            </a:r>
          </a:p>
          <a:p>
            <a:pPr lvl="1"/>
            <a:r>
              <a:rPr lang="en-US" dirty="0"/>
              <a:t>Overkill (too much precision)</a:t>
            </a:r>
          </a:p>
          <a:p>
            <a:pPr lvl="2"/>
            <a:r>
              <a:rPr lang="en-US" dirty="0"/>
              <a:t>Waste performance and energy</a:t>
            </a:r>
          </a:p>
          <a:p>
            <a:pPr lvl="2"/>
            <a:r>
              <a:rPr lang="en-US" dirty="0"/>
              <a:t>CNNs, and low-precision GPU algorithms may require &lt;8-bit of precision </a:t>
            </a:r>
            <a:r>
              <a:rPr lang="en-US" baseline="30000" dirty="0"/>
              <a:t>[1,2]</a:t>
            </a:r>
            <a:endParaRPr lang="en-US" dirty="0"/>
          </a:p>
          <a:p>
            <a:pPr lvl="1"/>
            <a:r>
              <a:rPr lang="en-US" dirty="0"/>
              <a:t>Insufficient (too little precision)</a:t>
            </a:r>
          </a:p>
          <a:p>
            <a:pPr lvl="2"/>
            <a:r>
              <a:rPr lang="en-US" dirty="0"/>
              <a:t>Cancellation</a:t>
            </a:r>
            <a:r>
              <a:rPr lang="en-US" baseline="30000" dirty="0"/>
              <a:t>[3, 4]</a:t>
            </a:r>
            <a:r>
              <a:rPr lang="en-US" dirty="0"/>
              <a:t>:</a:t>
            </a:r>
          </a:p>
          <a:p>
            <a:pPr lvl="3"/>
            <a:r>
              <a:rPr lang="en-US" dirty="0"/>
              <a:t>Two nearby quantities are subtracted and the most significant digits cancel each other  (e.g. (</a:t>
            </a:r>
            <a:r>
              <a:rPr lang="en-US" b="1" dirty="0"/>
              <a:t>1.5 + 1.0e26)  – 1.0e26  =  0 </a:t>
            </a:r>
            <a:r>
              <a:rPr lang="en-US" dirty="0"/>
              <a:t>in IEEE 32-bit and 64-bit)</a:t>
            </a:r>
          </a:p>
          <a:p>
            <a:pPr lvl="2"/>
            <a:r>
              <a:rPr lang="en-US" dirty="0"/>
              <a:t>Rounding</a:t>
            </a:r>
            <a:r>
              <a:rPr lang="en-US" baseline="30000" dirty="0"/>
              <a:t>[4]</a:t>
            </a:r>
            <a:r>
              <a:rPr lang="en-US" dirty="0"/>
              <a:t>: </a:t>
            </a:r>
          </a:p>
          <a:p>
            <a:pPr lvl="3"/>
            <a:r>
              <a:rPr lang="en-US" dirty="0"/>
              <a:t>Limited number of bits (e.g. IEEE 32-bit </a:t>
            </a:r>
            <a:r>
              <a:rPr lang="en-US" b="1" dirty="0"/>
              <a:t> </a:t>
            </a:r>
            <a:r>
              <a:rPr lang="en-US" dirty="0"/>
              <a:t>represents</a:t>
            </a:r>
            <a:r>
              <a:rPr lang="en-US" b="1" dirty="0"/>
              <a:t> 16,777,217.0 as 16,777,216.0)</a:t>
            </a:r>
            <a:endParaRPr lang="en-US" dirty="0"/>
          </a:p>
          <a:p>
            <a:pPr lvl="4"/>
            <a:endParaRPr lang="en-US" dirty="0"/>
          </a:p>
          <a:p>
            <a:pPr lvl="1"/>
            <a:endParaRPr lang="en-US" dirty="0"/>
          </a:p>
        </p:txBody>
      </p:sp>
      <p:sp>
        <p:nvSpPr>
          <p:cNvPr id="4" name="Espace réservé du texte 3"/>
          <p:cNvSpPr>
            <a:spLocks noGrp="1"/>
          </p:cNvSpPr>
          <p:nvPr>
            <p:ph type="body" sz="quarter" idx="20"/>
          </p:nvPr>
        </p:nvSpPr>
        <p:spPr/>
        <p:txBody>
          <a:bodyPr/>
          <a:lstStyle/>
          <a:p>
            <a:r>
              <a:rPr lang="en-US" dirty="0"/>
              <a:t>FP Representation</a:t>
            </a:r>
            <a:endParaRPr lang="fr-FR" dirty="0"/>
          </a:p>
        </p:txBody>
      </p:sp>
      <p:sp>
        <p:nvSpPr>
          <p:cNvPr id="6" name="ZoneTexte 5">
            <a:extLst>
              <a:ext uri="{FF2B5EF4-FFF2-40B4-BE49-F238E27FC236}">
                <a16:creationId xmlns:a16="http://schemas.microsoft.com/office/drawing/2014/main" id="{7A094360-561B-FF44-9707-5326DDA10F49}"/>
              </a:ext>
            </a:extLst>
          </p:cNvPr>
          <p:cNvSpPr txBox="1"/>
          <p:nvPr/>
        </p:nvSpPr>
        <p:spPr>
          <a:xfrm>
            <a:off x="332903" y="6146992"/>
            <a:ext cx="6048672" cy="584775"/>
          </a:xfrm>
          <a:prstGeom prst="rect">
            <a:avLst/>
          </a:prstGeom>
          <a:noFill/>
        </p:spPr>
        <p:txBody>
          <a:bodyPr wrap="square" rtlCol="0">
            <a:spAutoFit/>
          </a:bodyPr>
          <a:lstStyle/>
          <a:p>
            <a:r>
              <a:rPr lang="en-US" sz="800" dirty="0"/>
              <a:t>[1] M. </a:t>
            </a:r>
            <a:r>
              <a:rPr lang="en-US" sz="800" dirty="0" err="1"/>
              <a:t>Amiri</a:t>
            </a:r>
            <a:r>
              <a:rPr lang="en-US" sz="800" dirty="0"/>
              <a:t>, et. al. “Multi-Precision Convolutional Neural Networks on Heterogeneous Hardware”. In: DATE 2018</a:t>
            </a:r>
          </a:p>
          <a:p>
            <a:r>
              <a:rPr lang="en-US" sz="800" dirty="0"/>
              <a:t>[2] H. </a:t>
            </a:r>
            <a:r>
              <a:rPr lang="en-US" sz="800" dirty="0" err="1"/>
              <a:t>Alemdar</a:t>
            </a:r>
            <a:r>
              <a:rPr lang="en-US" sz="800" dirty="0"/>
              <a:t>, et. al. “Ternary neural networks for resource-efficient AI applications”. In: IJCNN 2017.</a:t>
            </a:r>
          </a:p>
          <a:p>
            <a:r>
              <a:rPr lang="en-US" sz="800" dirty="0"/>
              <a:t>[3] D. </a:t>
            </a:r>
            <a:r>
              <a:rPr lang="en-US" sz="800" dirty="0" err="1"/>
              <a:t>Defour</a:t>
            </a:r>
            <a:r>
              <a:rPr lang="en-US" sz="800" dirty="0"/>
              <a:t>, FP-ANR: A representation format to handle floating-point cancellation at run-time. 2017.</a:t>
            </a:r>
          </a:p>
          <a:p>
            <a:r>
              <a:rPr lang="en-US" sz="800" dirty="0"/>
              <a:t>[4] J.M. Muller, et al. "Handbook of floating-point arithmetic." (2010): 62.</a:t>
            </a:r>
          </a:p>
        </p:txBody>
      </p:sp>
    </p:spTree>
    <p:extLst>
      <p:ext uri="{BB962C8B-B14F-4D97-AF65-F5344CB8AC3E}">
        <p14:creationId xmlns:p14="http://schemas.microsoft.com/office/powerpoint/2010/main" val="40810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Register File with 32 Registers with eight 64-bit chunks</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r>
              <a:rPr lang="en-US" dirty="0"/>
              <a:t>Main challenges</a:t>
            </a:r>
          </a:p>
          <a:p>
            <a:pPr lvl="1"/>
            <a:r>
              <a:rPr lang="en-US" dirty="0"/>
              <a:t>Managing precision in </a:t>
            </a:r>
            <a:r>
              <a:rPr lang="en-US" b="1" dirty="0"/>
              <a:t>runtime</a:t>
            </a:r>
          </a:p>
          <a:p>
            <a:pPr lvl="2"/>
            <a:r>
              <a:rPr lang="en-US" dirty="0"/>
              <a:t>An integration between language and hardware-related features</a:t>
            </a:r>
          </a:p>
          <a:p>
            <a:pPr lvl="1"/>
            <a:r>
              <a:rPr lang="en-US" b="1" dirty="0"/>
              <a:t>Number of live variables </a:t>
            </a:r>
            <a:r>
              <a:rPr lang="en-US" dirty="0"/>
              <a:t>is larger than register file entries </a:t>
            </a:r>
          </a:p>
          <a:p>
            <a:pPr lvl="2"/>
            <a:r>
              <a:rPr lang="en-US" dirty="0"/>
              <a:t>Stack spilling/filling of data with different sizes</a:t>
            </a:r>
          </a:p>
          <a:p>
            <a:pPr lvl="2"/>
            <a:endParaRPr lang="en-US" dirty="0"/>
          </a:p>
          <a:p>
            <a:r>
              <a:rPr lang="en-US" dirty="0"/>
              <a:t>Where we are</a:t>
            </a:r>
          </a:p>
          <a:p>
            <a:pPr lvl="1"/>
            <a:r>
              <a:rPr lang="en-US" dirty="0"/>
              <a:t>Ready to start evaluation when the HW is ready</a:t>
            </a:r>
          </a:p>
        </p:txBody>
      </p:sp>
      <p:sp>
        <p:nvSpPr>
          <p:cNvPr id="4" name="Espace réservé du texte 3"/>
          <p:cNvSpPr>
            <a:spLocks noGrp="1"/>
          </p:cNvSpPr>
          <p:nvPr>
            <p:ph type="body" sz="quarter" idx="20"/>
          </p:nvPr>
        </p:nvSpPr>
        <p:spPr/>
        <p:txBody>
          <a:bodyPr/>
          <a:lstStyle/>
          <a:p>
            <a:r>
              <a:rPr lang="en-US" dirty="0"/>
              <a:t>Compiler-hardware integration</a:t>
            </a:r>
            <a:endParaRPr lang="fr-FR" dirty="0"/>
          </a:p>
        </p:txBody>
      </p:sp>
      <p:grpSp>
        <p:nvGrpSpPr>
          <p:cNvPr id="7" name="Groupe 6">
            <a:extLst>
              <a:ext uri="{FF2B5EF4-FFF2-40B4-BE49-F238E27FC236}">
                <a16:creationId xmlns:a16="http://schemas.microsoft.com/office/drawing/2014/main" id="{E29088AF-1399-DD4A-90C8-3E5303BB8743}"/>
              </a:ext>
            </a:extLst>
          </p:cNvPr>
          <p:cNvGrpSpPr/>
          <p:nvPr/>
        </p:nvGrpSpPr>
        <p:grpSpPr>
          <a:xfrm>
            <a:off x="6559655" y="1749926"/>
            <a:ext cx="2207522" cy="2277870"/>
            <a:chOff x="3177918" y="3212977"/>
            <a:chExt cx="2207522" cy="2168895"/>
          </a:xfrm>
          <a:solidFill>
            <a:schemeClr val="bg2">
              <a:lumMod val="75000"/>
            </a:schemeClr>
          </a:solidFill>
        </p:grpSpPr>
        <p:sp>
          <p:nvSpPr>
            <p:cNvPr id="11" name="Rectangle 10">
              <a:extLst>
                <a:ext uri="{FF2B5EF4-FFF2-40B4-BE49-F238E27FC236}">
                  <a16:creationId xmlns:a16="http://schemas.microsoft.com/office/drawing/2014/main" id="{59412A94-2BE0-C74F-B209-04FE558993CC}"/>
                </a:ext>
              </a:extLst>
            </p:cNvPr>
            <p:cNvSpPr/>
            <p:nvPr/>
          </p:nvSpPr>
          <p:spPr>
            <a:xfrm>
              <a:off x="3177918" y="3212977"/>
              <a:ext cx="2207522" cy="216889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Scratchpad</a:t>
              </a:r>
            </a:p>
          </p:txBody>
        </p:sp>
        <p:grpSp>
          <p:nvGrpSpPr>
            <p:cNvPr id="35" name="Groupe 34">
              <a:extLst>
                <a:ext uri="{FF2B5EF4-FFF2-40B4-BE49-F238E27FC236}">
                  <a16:creationId xmlns:a16="http://schemas.microsoft.com/office/drawing/2014/main" id="{B209D23A-DE60-BF4E-BA44-A8CE747B7574}"/>
                </a:ext>
              </a:extLst>
            </p:cNvPr>
            <p:cNvGrpSpPr/>
            <p:nvPr/>
          </p:nvGrpSpPr>
          <p:grpSpPr>
            <a:xfrm>
              <a:off x="3537958" y="3573016"/>
              <a:ext cx="1459780" cy="727025"/>
              <a:chOff x="1300109" y="4869160"/>
              <a:chExt cx="861939" cy="648072"/>
            </a:xfrm>
            <a:grpFill/>
          </p:grpSpPr>
          <p:sp>
            <p:nvSpPr>
              <p:cNvPr id="96" name="Rectangle 95">
                <a:extLst>
                  <a:ext uri="{FF2B5EF4-FFF2-40B4-BE49-F238E27FC236}">
                    <a16:creationId xmlns:a16="http://schemas.microsoft.com/office/drawing/2014/main" id="{14D757FE-152F-5C4C-B2D4-CDDB7B00BEDF}"/>
                  </a:ext>
                </a:extLst>
              </p:cNvPr>
              <p:cNvSpPr/>
              <p:nvPr/>
            </p:nvSpPr>
            <p:spPr>
              <a:xfrm>
                <a:off x="1300109" y="4869160"/>
                <a:ext cx="861939" cy="648072"/>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97" name="Rectangle 96">
                <a:extLst>
                  <a:ext uri="{FF2B5EF4-FFF2-40B4-BE49-F238E27FC236}">
                    <a16:creationId xmlns:a16="http://schemas.microsoft.com/office/drawing/2014/main" id="{00E79B4E-E480-4042-89A7-BDC76BF4B722}"/>
                  </a:ext>
                </a:extLst>
              </p:cNvPr>
              <p:cNvSpPr/>
              <p:nvPr/>
            </p:nvSpPr>
            <p:spPr>
              <a:xfrm>
                <a:off x="1732382" y="4869160"/>
                <a:ext cx="429666" cy="648072"/>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grpSp>
          <p:nvGrpSpPr>
            <p:cNvPr id="36" name="Groupe 35">
              <a:extLst>
                <a:ext uri="{FF2B5EF4-FFF2-40B4-BE49-F238E27FC236}">
                  <a16:creationId xmlns:a16="http://schemas.microsoft.com/office/drawing/2014/main" id="{71E2607E-79ED-5C4C-BBAA-6C438DC40879}"/>
                </a:ext>
              </a:extLst>
            </p:cNvPr>
            <p:cNvGrpSpPr/>
            <p:nvPr/>
          </p:nvGrpSpPr>
          <p:grpSpPr>
            <a:xfrm>
              <a:off x="4394518" y="3617275"/>
              <a:ext cx="392760" cy="100827"/>
              <a:chOff x="1045516" y="2570483"/>
              <a:chExt cx="772568" cy="288032"/>
            </a:xfrm>
            <a:grpFill/>
          </p:grpSpPr>
          <p:sp>
            <p:nvSpPr>
              <p:cNvPr id="93" name="Rectangle 92">
                <a:extLst>
                  <a:ext uri="{FF2B5EF4-FFF2-40B4-BE49-F238E27FC236}">
                    <a16:creationId xmlns:a16="http://schemas.microsoft.com/office/drawing/2014/main" id="{3A3F0445-366C-4640-892B-576E930FF7AF}"/>
                  </a:ext>
                </a:extLst>
              </p:cNvPr>
              <p:cNvSpPr/>
              <p:nvPr/>
            </p:nvSpPr>
            <p:spPr>
              <a:xfrm>
                <a:off x="1045516" y="2570483"/>
                <a:ext cx="292800"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f</a:t>
                </a:r>
              </a:p>
            </p:txBody>
          </p:sp>
          <p:sp>
            <p:nvSpPr>
              <p:cNvPr id="94" name="Rectangle 93">
                <a:extLst>
                  <a:ext uri="{FF2B5EF4-FFF2-40B4-BE49-F238E27FC236}">
                    <a16:creationId xmlns:a16="http://schemas.microsoft.com/office/drawing/2014/main" id="{519202A0-7453-CF42-A171-5409459D0603}"/>
                  </a:ext>
                </a:extLst>
              </p:cNvPr>
              <p:cNvSpPr/>
              <p:nvPr/>
            </p:nvSpPr>
            <p:spPr>
              <a:xfrm>
                <a:off x="1338319" y="2570483"/>
                <a:ext cx="252024"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e</a:t>
                </a:r>
              </a:p>
            </p:txBody>
          </p:sp>
          <p:sp>
            <p:nvSpPr>
              <p:cNvPr id="95" name="Rectangle 94">
                <a:extLst>
                  <a:ext uri="{FF2B5EF4-FFF2-40B4-BE49-F238E27FC236}">
                    <a16:creationId xmlns:a16="http://schemas.microsoft.com/office/drawing/2014/main" id="{047F0DEA-9BCB-CC4B-935D-BCC090329056}"/>
                  </a:ext>
                </a:extLst>
              </p:cNvPr>
              <p:cNvSpPr/>
              <p:nvPr/>
            </p:nvSpPr>
            <p:spPr>
              <a:xfrm>
                <a:off x="1590346" y="2570483"/>
                <a:ext cx="227738"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L</a:t>
                </a:r>
              </a:p>
            </p:txBody>
          </p:sp>
        </p:grpSp>
        <p:cxnSp>
          <p:nvCxnSpPr>
            <p:cNvPr id="37" name="Connecteur droit avec flèche 36">
              <a:extLst>
                <a:ext uri="{FF2B5EF4-FFF2-40B4-BE49-F238E27FC236}">
                  <a16:creationId xmlns:a16="http://schemas.microsoft.com/office/drawing/2014/main" id="{239C158D-1241-6F4A-AF54-FEB37224D5E2}"/>
                </a:ext>
              </a:extLst>
            </p:cNvPr>
            <p:cNvCxnSpPr/>
            <p:nvPr/>
          </p:nvCxnSpPr>
          <p:spPr>
            <a:xfrm>
              <a:off x="4394516" y="4186163"/>
              <a:ext cx="447429" cy="0"/>
            </a:xfrm>
            <a:prstGeom prst="straightConnector1">
              <a:avLst/>
            </a:prstGeom>
            <a:grpFill/>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7C36E092-4FD6-7145-ADD3-8D9A969D2304}"/>
                </a:ext>
              </a:extLst>
            </p:cNvPr>
            <p:cNvSpPr txBox="1"/>
            <p:nvPr/>
          </p:nvSpPr>
          <p:spPr>
            <a:xfrm>
              <a:off x="4486915" y="4192319"/>
              <a:ext cx="266925" cy="107722"/>
            </a:xfrm>
            <a:prstGeom prst="rect">
              <a:avLst/>
            </a:prstGeom>
            <a:grpFill/>
          </p:spPr>
          <p:txBody>
            <a:bodyPr wrap="square" lIns="0" tIns="0" rIns="0" bIns="0" rtlCol="0">
              <a:spAutoFit/>
            </a:bodyPr>
            <a:lstStyle/>
            <a:p>
              <a:pPr algn="ctr"/>
              <a:r>
                <a:rPr lang="en-US" sz="700" dirty="0"/>
                <a:t>DW</a:t>
              </a:r>
            </a:p>
          </p:txBody>
        </p:sp>
        <p:grpSp>
          <p:nvGrpSpPr>
            <p:cNvPr id="41" name="Groupe 40">
              <a:extLst>
                <a:ext uri="{FF2B5EF4-FFF2-40B4-BE49-F238E27FC236}">
                  <a16:creationId xmlns:a16="http://schemas.microsoft.com/office/drawing/2014/main" id="{B413384F-C107-6C43-871D-641167B35AA0}"/>
                </a:ext>
              </a:extLst>
            </p:cNvPr>
            <p:cNvGrpSpPr/>
            <p:nvPr/>
          </p:nvGrpSpPr>
          <p:grpSpPr>
            <a:xfrm>
              <a:off x="3657069" y="3617278"/>
              <a:ext cx="392760" cy="100828"/>
              <a:chOff x="1045516" y="2570483"/>
              <a:chExt cx="772568" cy="288032"/>
            </a:xfrm>
            <a:grpFill/>
          </p:grpSpPr>
          <p:sp>
            <p:nvSpPr>
              <p:cNvPr id="90" name="Rectangle 89">
                <a:extLst>
                  <a:ext uri="{FF2B5EF4-FFF2-40B4-BE49-F238E27FC236}">
                    <a16:creationId xmlns:a16="http://schemas.microsoft.com/office/drawing/2014/main" id="{486F0E0C-CB94-AF40-BAB3-B169E10F0740}"/>
                  </a:ext>
                </a:extLst>
              </p:cNvPr>
              <p:cNvSpPr/>
              <p:nvPr/>
            </p:nvSpPr>
            <p:spPr>
              <a:xfrm>
                <a:off x="1045516" y="2570483"/>
                <a:ext cx="292800"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f</a:t>
                </a:r>
              </a:p>
            </p:txBody>
          </p:sp>
          <p:sp>
            <p:nvSpPr>
              <p:cNvPr id="91" name="Rectangle 90">
                <a:extLst>
                  <a:ext uri="{FF2B5EF4-FFF2-40B4-BE49-F238E27FC236}">
                    <a16:creationId xmlns:a16="http://schemas.microsoft.com/office/drawing/2014/main" id="{24A5E5CA-B192-EF41-949C-9B7444E88901}"/>
                  </a:ext>
                </a:extLst>
              </p:cNvPr>
              <p:cNvSpPr/>
              <p:nvPr/>
            </p:nvSpPr>
            <p:spPr>
              <a:xfrm>
                <a:off x="1338319" y="2570483"/>
                <a:ext cx="252024"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e</a:t>
                </a:r>
              </a:p>
            </p:txBody>
          </p:sp>
          <p:sp>
            <p:nvSpPr>
              <p:cNvPr id="92" name="Rectangle 91">
                <a:extLst>
                  <a:ext uri="{FF2B5EF4-FFF2-40B4-BE49-F238E27FC236}">
                    <a16:creationId xmlns:a16="http://schemas.microsoft.com/office/drawing/2014/main" id="{CB1FB43E-6EF4-5040-80AF-C902D6BFC201}"/>
                  </a:ext>
                </a:extLst>
              </p:cNvPr>
              <p:cNvSpPr/>
              <p:nvPr/>
            </p:nvSpPr>
            <p:spPr>
              <a:xfrm>
                <a:off x="1590346" y="2570483"/>
                <a:ext cx="227738"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L</a:t>
                </a:r>
              </a:p>
            </p:txBody>
          </p:sp>
        </p:grpSp>
        <p:cxnSp>
          <p:nvCxnSpPr>
            <p:cNvPr id="42" name="Connecteur droit avec flèche 41">
              <a:extLst>
                <a:ext uri="{FF2B5EF4-FFF2-40B4-BE49-F238E27FC236}">
                  <a16:creationId xmlns:a16="http://schemas.microsoft.com/office/drawing/2014/main" id="{8FA1CEEB-D310-FC44-BD47-F401E9174FB2}"/>
                </a:ext>
              </a:extLst>
            </p:cNvPr>
            <p:cNvCxnSpPr/>
            <p:nvPr/>
          </p:nvCxnSpPr>
          <p:spPr>
            <a:xfrm>
              <a:off x="3657067" y="4186167"/>
              <a:ext cx="447429" cy="0"/>
            </a:xfrm>
            <a:prstGeom prst="straightConnector1">
              <a:avLst/>
            </a:prstGeom>
            <a:grpFill/>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D4C5E27A-0B8C-5548-8821-5C1DD6FB0A0E}"/>
                </a:ext>
              </a:extLst>
            </p:cNvPr>
            <p:cNvSpPr txBox="1"/>
            <p:nvPr/>
          </p:nvSpPr>
          <p:spPr>
            <a:xfrm>
              <a:off x="3749466" y="4192324"/>
              <a:ext cx="266925" cy="107722"/>
            </a:xfrm>
            <a:prstGeom prst="rect">
              <a:avLst/>
            </a:prstGeom>
            <a:grpFill/>
          </p:spPr>
          <p:txBody>
            <a:bodyPr wrap="square" lIns="0" tIns="0" rIns="0" bIns="0" rtlCol="0">
              <a:spAutoFit/>
            </a:bodyPr>
            <a:lstStyle/>
            <a:p>
              <a:pPr algn="ctr"/>
              <a:r>
                <a:rPr lang="en-US" sz="700" dirty="0"/>
                <a:t>DW</a:t>
              </a:r>
            </a:p>
          </p:txBody>
        </p:sp>
        <p:sp>
          <p:nvSpPr>
            <p:cNvPr id="44" name="Rectangle 43">
              <a:extLst>
                <a:ext uri="{FF2B5EF4-FFF2-40B4-BE49-F238E27FC236}">
                  <a16:creationId xmlns:a16="http://schemas.microsoft.com/office/drawing/2014/main" id="{330B0DE4-B261-A044-B645-6BD9511DCA31}"/>
                </a:ext>
              </a:extLst>
            </p:cNvPr>
            <p:cNvSpPr/>
            <p:nvPr/>
          </p:nvSpPr>
          <p:spPr>
            <a:xfrm>
              <a:off x="3657068" y="3745803"/>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m0</a:t>
              </a:r>
            </a:p>
          </p:txBody>
        </p:sp>
        <p:sp>
          <p:nvSpPr>
            <p:cNvPr id="47" name="Rectangle 46">
              <a:extLst>
                <a:ext uri="{FF2B5EF4-FFF2-40B4-BE49-F238E27FC236}">
                  <a16:creationId xmlns:a16="http://schemas.microsoft.com/office/drawing/2014/main" id="{45A5F5A6-89B7-5F4E-A727-A4F5A66DA53E}"/>
                </a:ext>
              </a:extLst>
            </p:cNvPr>
            <p:cNvSpPr/>
            <p:nvPr/>
          </p:nvSpPr>
          <p:spPr>
            <a:xfrm>
              <a:off x="3657066" y="3842781"/>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m1</a:t>
              </a:r>
            </a:p>
          </p:txBody>
        </p:sp>
        <p:sp>
          <p:nvSpPr>
            <p:cNvPr id="48" name="Rectangle 47">
              <a:extLst>
                <a:ext uri="{FF2B5EF4-FFF2-40B4-BE49-F238E27FC236}">
                  <a16:creationId xmlns:a16="http://schemas.microsoft.com/office/drawing/2014/main" id="{3E39B306-D16E-7442-B3E8-964E15B68240}"/>
                </a:ext>
              </a:extLst>
            </p:cNvPr>
            <p:cNvSpPr/>
            <p:nvPr/>
          </p:nvSpPr>
          <p:spPr>
            <a:xfrm>
              <a:off x="3657066" y="3937562"/>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m2</a:t>
              </a:r>
            </a:p>
          </p:txBody>
        </p:sp>
        <p:sp>
          <p:nvSpPr>
            <p:cNvPr id="49" name="Rectangle 48">
              <a:extLst>
                <a:ext uri="{FF2B5EF4-FFF2-40B4-BE49-F238E27FC236}">
                  <a16:creationId xmlns:a16="http://schemas.microsoft.com/office/drawing/2014/main" id="{C91275BC-1C47-FF45-AEA3-FEA82754C0B8}"/>
                </a:ext>
              </a:extLst>
            </p:cNvPr>
            <p:cNvSpPr/>
            <p:nvPr/>
          </p:nvSpPr>
          <p:spPr>
            <a:xfrm>
              <a:off x="3657066" y="4034721"/>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m3</a:t>
              </a:r>
            </a:p>
          </p:txBody>
        </p:sp>
        <p:sp>
          <p:nvSpPr>
            <p:cNvPr id="50" name="Rectangle 49">
              <a:extLst>
                <a:ext uri="{FF2B5EF4-FFF2-40B4-BE49-F238E27FC236}">
                  <a16:creationId xmlns:a16="http://schemas.microsoft.com/office/drawing/2014/main" id="{9F9942A3-5357-914D-9FE4-E5655A393761}"/>
                </a:ext>
              </a:extLst>
            </p:cNvPr>
            <p:cNvSpPr/>
            <p:nvPr/>
          </p:nvSpPr>
          <p:spPr>
            <a:xfrm>
              <a:off x="4397011" y="3745800"/>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m0</a:t>
              </a:r>
            </a:p>
          </p:txBody>
        </p:sp>
        <p:sp>
          <p:nvSpPr>
            <p:cNvPr id="51" name="Rectangle 50">
              <a:extLst>
                <a:ext uri="{FF2B5EF4-FFF2-40B4-BE49-F238E27FC236}">
                  <a16:creationId xmlns:a16="http://schemas.microsoft.com/office/drawing/2014/main" id="{BA5FCF3A-6E04-1740-95AD-36A75AB60D56}"/>
                </a:ext>
              </a:extLst>
            </p:cNvPr>
            <p:cNvSpPr/>
            <p:nvPr/>
          </p:nvSpPr>
          <p:spPr>
            <a:xfrm>
              <a:off x="4397009" y="3842778"/>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m1</a:t>
              </a:r>
            </a:p>
          </p:txBody>
        </p:sp>
        <p:sp>
          <p:nvSpPr>
            <p:cNvPr id="52" name="Rectangle 51">
              <a:extLst>
                <a:ext uri="{FF2B5EF4-FFF2-40B4-BE49-F238E27FC236}">
                  <a16:creationId xmlns:a16="http://schemas.microsoft.com/office/drawing/2014/main" id="{EB630369-CA87-E04D-B131-DF2897B85EDD}"/>
                </a:ext>
              </a:extLst>
            </p:cNvPr>
            <p:cNvSpPr/>
            <p:nvPr/>
          </p:nvSpPr>
          <p:spPr>
            <a:xfrm>
              <a:off x="4397009" y="3937559"/>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m2</a:t>
              </a:r>
            </a:p>
          </p:txBody>
        </p:sp>
        <p:sp>
          <p:nvSpPr>
            <p:cNvPr id="53" name="Rectangle 52">
              <a:extLst>
                <a:ext uri="{FF2B5EF4-FFF2-40B4-BE49-F238E27FC236}">
                  <a16:creationId xmlns:a16="http://schemas.microsoft.com/office/drawing/2014/main" id="{1C95CFAE-B137-1440-829E-CFB376AE7112}"/>
                </a:ext>
              </a:extLst>
            </p:cNvPr>
            <p:cNvSpPr/>
            <p:nvPr/>
          </p:nvSpPr>
          <p:spPr>
            <a:xfrm>
              <a:off x="4397009" y="4034718"/>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m3</a:t>
              </a:r>
            </a:p>
          </p:txBody>
        </p:sp>
        <p:sp>
          <p:nvSpPr>
            <p:cNvPr id="54" name="Accolade fermante 53">
              <a:extLst>
                <a:ext uri="{FF2B5EF4-FFF2-40B4-BE49-F238E27FC236}">
                  <a16:creationId xmlns:a16="http://schemas.microsoft.com/office/drawing/2014/main" id="{D21D03D9-8D89-7044-80AA-E9513794FCFE}"/>
                </a:ext>
              </a:extLst>
            </p:cNvPr>
            <p:cNvSpPr/>
            <p:nvPr/>
          </p:nvSpPr>
          <p:spPr>
            <a:xfrm>
              <a:off x="4114022" y="3745800"/>
              <a:ext cx="72008" cy="96978"/>
            </a:xfrm>
            <a:prstGeom prst="righ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ccolade fermante 54">
              <a:extLst>
                <a:ext uri="{FF2B5EF4-FFF2-40B4-BE49-F238E27FC236}">
                  <a16:creationId xmlns:a16="http://schemas.microsoft.com/office/drawing/2014/main" id="{0C7BE4E3-32FF-BB46-B9B1-1457AB090286}"/>
                </a:ext>
              </a:extLst>
            </p:cNvPr>
            <p:cNvSpPr/>
            <p:nvPr/>
          </p:nvSpPr>
          <p:spPr>
            <a:xfrm>
              <a:off x="4864872" y="3745799"/>
              <a:ext cx="72008" cy="191759"/>
            </a:xfrm>
            <a:prstGeom prst="righ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Groupe 55">
              <a:extLst>
                <a:ext uri="{FF2B5EF4-FFF2-40B4-BE49-F238E27FC236}">
                  <a16:creationId xmlns:a16="http://schemas.microsoft.com/office/drawing/2014/main" id="{00AFF44A-9E27-2740-8C29-A85A2DFD0D03}"/>
                </a:ext>
              </a:extLst>
            </p:cNvPr>
            <p:cNvGrpSpPr/>
            <p:nvPr/>
          </p:nvGrpSpPr>
          <p:grpSpPr>
            <a:xfrm>
              <a:off x="3537958" y="4357484"/>
              <a:ext cx="1459780" cy="727025"/>
              <a:chOff x="1300109" y="4869160"/>
              <a:chExt cx="861939" cy="648072"/>
            </a:xfrm>
            <a:grpFill/>
          </p:grpSpPr>
          <p:sp>
            <p:nvSpPr>
              <p:cNvPr id="88" name="Rectangle 87">
                <a:extLst>
                  <a:ext uri="{FF2B5EF4-FFF2-40B4-BE49-F238E27FC236}">
                    <a16:creationId xmlns:a16="http://schemas.microsoft.com/office/drawing/2014/main" id="{000BDE03-0279-8F47-8279-65E00730252E}"/>
                  </a:ext>
                </a:extLst>
              </p:cNvPr>
              <p:cNvSpPr/>
              <p:nvPr/>
            </p:nvSpPr>
            <p:spPr>
              <a:xfrm>
                <a:off x="1300109" y="4869160"/>
                <a:ext cx="861939" cy="648072"/>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89" name="Rectangle 88">
                <a:extLst>
                  <a:ext uri="{FF2B5EF4-FFF2-40B4-BE49-F238E27FC236}">
                    <a16:creationId xmlns:a16="http://schemas.microsoft.com/office/drawing/2014/main" id="{BF5380E1-8AE2-6B43-BF6C-224A95A0D61B}"/>
                  </a:ext>
                </a:extLst>
              </p:cNvPr>
              <p:cNvSpPr/>
              <p:nvPr/>
            </p:nvSpPr>
            <p:spPr>
              <a:xfrm>
                <a:off x="1732382" y="4869160"/>
                <a:ext cx="429666" cy="648072"/>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grpSp>
          <p:nvGrpSpPr>
            <p:cNvPr id="57" name="Groupe 56">
              <a:extLst>
                <a:ext uri="{FF2B5EF4-FFF2-40B4-BE49-F238E27FC236}">
                  <a16:creationId xmlns:a16="http://schemas.microsoft.com/office/drawing/2014/main" id="{EE956152-7AC5-C748-A810-25F3CE14A86A}"/>
                </a:ext>
              </a:extLst>
            </p:cNvPr>
            <p:cNvGrpSpPr/>
            <p:nvPr/>
          </p:nvGrpSpPr>
          <p:grpSpPr>
            <a:xfrm>
              <a:off x="4394518" y="4401743"/>
              <a:ext cx="392760" cy="100827"/>
              <a:chOff x="1045516" y="2570483"/>
              <a:chExt cx="772568" cy="288032"/>
            </a:xfrm>
            <a:grpFill/>
          </p:grpSpPr>
          <p:sp>
            <p:nvSpPr>
              <p:cNvPr id="85" name="Rectangle 84">
                <a:extLst>
                  <a:ext uri="{FF2B5EF4-FFF2-40B4-BE49-F238E27FC236}">
                    <a16:creationId xmlns:a16="http://schemas.microsoft.com/office/drawing/2014/main" id="{051939D0-BDBE-1B48-B18C-593746850AC4}"/>
                  </a:ext>
                </a:extLst>
              </p:cNvPr>
              <p:cNvSpPr/>
              <p:nvPr/>
            </p:nvSpPr>
            <p:spPr>
              <a:xfrm>
                <a:off x="1045516" y="2570483"/>
                <a:ext cx="292800"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f</a:t>
                </a:r>
              </a:p>
            </p:txBody>
          </p:sp>
          <p:sp>
            <p:nvSpPr>
              <p:cNvPr id="86" name="Rectangle 85">
                <a:extLst>
                  <a:ext uri="{FF2B5EF4-FFF2-40B4-BE49-F238E27FC236}">
                    <a16:creationId xmlns:a16="http://schemas.microsoft.com/office/drawing/2014/main" id="{F462B0C7-0EC8-0348-8298-8D691E7AD415}"/>
                  </a:ext>
                </a:extLst>
              </p:cNvPr>
              <p:cNvSpPr/>
              <p:nvPr/>
            </p:nvSpPr>
            <p:spPr>
              <a:xfrm>
                <a:off x="1338319" y="2570483"/>
                <a:ext cx="252024"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e</a:t>
                </a:r>
              </a:p>
            </p:txBody>
          </p:sp>
          <p:sp>
            <p:nvSpPr>
              <p:cNvPr id="87" name="Rectangle 86">
                <a:extLst>
                  <a:ext uri="{FF2B5EF4-FFF2-40B4-BE49-F238E27FC236}">
                    <a16:creationId xmlns:a16="http://schemas.microsoft.com/office/drawing/2014/main" id="{1090FA73-EB31-2C47-B1E9-8E056E2A5D52}"/>
                  </a:ext>
                </a:extLst>
              </p:cNvPr>
              <p:cNvSpPr/>
              <p:nvPr/>
            </p:nvSpPr>
            <p:spPr>
              <a:xfrm>
                <a:off x="1590346" y="2570483"/>
                <a:ext cx="227738"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L</a:t>
                </a:r>
              </a:p>
            </p:txBody>
          </p:sp>
        </p:grpSp>
        <p:cxnSp>
          <p:nvCxnSpPr>
            <p:cNvPr id="58" name="Connecteur droit avec flèche 57">
              <a:extLst>
                <a:ext uri="{FF2B5EF4-FFF2-40B4-BE49-F238E27FC236}">
                  <a16:creationId xmlns:a16="http://schemas.microsoft.com/office/drawing/2014/main" id="{9567743D-FC51-9246-A44C-1825D674D838}"/>
                </a:ext>
              </a:extLst>
            </p:cNvPr>
            <p:cNvCxnSpPr/>
            <p:nvPr/>
          </p:nvCxnSpPr>
          <p:spPr>
            <a:xfrm>
              <a:off x="4394516" y="4970631"/>
              <a:ext cx="447429" cy="0"/>
            </a:xfrm>
            <a:prstGeom prst="straightConnector1">
              <a:avLst/>
            </a:prstGeom>
            <a:grpFill/>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AAC77D0D-4D14-2340-95DC-91199B6B97FD}"/>
                </a:ext>
              </a:extLst>
            </p:cNvPr>
            <p:cNvSpPr txBox="1"/>
            <p:nvPr/>
          </p:nvSpPr>
          <p:spPr>
            <a:xfrm>
              <a:off x="4486915" y="4976787"/>
              <a:ext cx="266925" cy="107722"/>
            </a:xfrm>
            <a:prstGeom prst="rect">
              <a:avLst/>
            </a:prstGeom>
            <a:grpFill/>
          </p:spPr>
          <p:txBody>
            <a:bodyPr wrap="square" lIns="0" tIns="0" rIns="0" bIns="0" rtlCol="0">
              <a:spAutoFit/>
            </a:bodyPr>
            <a:lstStyle/>
            <a:p>
              <a:pPr algn="ctr"/>
              <a:r>
                <a:rPr lang="en-US" sz="700" dirty="0"/>
                <a:t>DW</a:t>
              </a:r>
            </a:p>
          </p:txBody>
        </p:sp>
        <p:grpSp>
          <p:nvGrpSpPr>
            <p:cNvPr id="62" name="Groupe 61">
              <a:extLst>
                <a:ext uri="{FF2B5EF4-FFF2-40B4-BE49-F238E27FC236}">
                  <a16:creationId xmlns:a16="http://schemas.microsoft.com/office/drawing/2014/main" id="{D76CFEF3-7480-424A-9A18-8426DA10C1C9}"/>
                </a:ext>
              </a:extLst>
            </p:cNvPr>
            <p:cNvGrpSpPr/>
            <p:nvPr/>
          </p:nvGrpSpPr>
          <p:grpSpPr>
            <a:xfrm>
              <a:off x="3657069" y="4401746"/>
              <a:ext cx="392760" cy="100828"/>
              <a:chOff x="1045516" y="2570483"/>
              <a:chExt cx="772568" cy="288032"/>
            </a:xfrm>
            <a:grpFill/>
          </p:grpSpPr>
          <p:sp>
            <p:nvSpPr>
              <p:cNvPr id="82" name="Rectangle 81">
                <a:extLst>
                  <a:ext uri="{FF2B5EF4-FFF2-40B4-BE49-F238E27FC236}">
                    <a16:creationId xmlns:a16="http://schemas.microsoft.com/office/drawing/2014/main" id="{CDACF67C-4C1B-A346-BC58-2F53754040BF}"/>
                  </a:ext>
                </a:extLst>
              </p:cNvPr>
              <p:cNvSpPr/>
              <p:nvPr/>
            </p:nvSpPr>
            <p:spPr>
              <a:xfrm>
                <a:off x="1045516" y="2570483"/>
                <a:ext cx="292800"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f</a:t>
                </a:r>
              </a:p>
            </p:txBody>
          </p:sp>
          <p:sp>
            <p:nvSpPr>
              <p:cNvPr id="83" name="Rectangle 82">
                <a:extLst>
                  <a:ext uri="{FF2B5EF4-FFF2-40B4-BE49-F238E27FC236}">
                    <a16:creationId xmlns:a16="http://schemas.microsoft.com/office/drawing/2014/main" id="{82B47C59-4135-374C-9E5E-6AF7FB40AE8B}"/>
                  </a:ext>
                </a:extLst>
              </p:cNvPr>
              <p:cNvSpPr/>
              <p:nvPr/>
            </p:nvSpPr>
            <p:spPr>
              <a:xfrm>
                <a:off x="1338319" y="2570483"/>
                <a:ext cx="252024"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e</a:t>
                </a:r>
              </a:p>
            </p:txBody>
          </p:sp>
          <p:sp>
            <p:nvSpPr>
              <p:cNvPr id="84" name="Rectangle 83">
                <a:extLst>
                  <a:ext uri="{FF2B5EF4-FFF2-40B4-BE49-F238E27FC236}">
                    <a16:creationId xmlns:a16="http://schemas.microsoft.com/office/drawing/2014/main" id="{CBA30F3E-8035-C348-9080-14A2AF2EAD6B}"/>
                  </a:ext>
                </a:extLst>
              </p:cNvPr>
              <p:cNvSpPr/>
              <p:nvPr/>
            </p:nvSpPr>
            <p:spPr>
              <a:xfrm>
                <a:off x="1590346" y="2570483"/>
                <a:ext cx="227738" cy="288032"/>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L</a:t>
                </a:r>
              </a:p>
            </p:txBody>
          </p:sp>
        </p:grpSp>
        <p:cxnSp>
          <p:nvCxnSpPr>
            <p:cNvPr id="63" name="Connecteur droit avec flèche 62">
              <a:extLst>
                <a:ext uri="{FF2B5EF4-FFF2-40B4-BE49-F238E27FC236}">
                  <a16:creationId xmlns:a16="http://schemas.microsoft.com/office/drawing/2014/main" id="{2270AC48-CE6F-434B-8047-585190A3F766}"/>
                </a:ext>
              </a:extLst>
            </p:cNvPr>
            <p:cNvCxnSpPr/>
            <p:nvPr/>
          </p:nvCxnSpPr>
          <p:spPr>
            <a:xfrm>
              <a:off x="3657067" y="4970635"/>
              <a:ext cx="447429" cy="0"/>
            </a:xfrm>
            <a:prstGeom prst="straightConnector1">
              <a:avLst/>
            </a:prstGeom>
            <a:grpFill/>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6EAAB64F-3825-B849-8562-EAD559CE8F77}"/>
                </a:ext>
              </a:extLst>
            </p:cNvPr>
            <p:cNvSpPr txBox="1"/>
            <p:nvPr/>
          </p:nvSpPr>
          <p:spPr>
            <a:xfrm>
              <a:off x="3749466" y="4976792"/>
              <a:ext cx="266925" cy="107722"/>
            </a:xfrm>
            <a:prstGeom prst="rect">
              <a:avLst/>
            </a:prstGeom>
            <a:grpFill/>
          </p:spPr>
          <p:txBody>
            <a:bodyPr wrap="square" lIns="0" tIns="0" rIns="0" bIns="0" rtlCol="0">
              <a:spAutoFit/>
            </a:bodyPr>
            <a:lstStyle/>
            <a:p>
              <a:pPr algn="ctr"/>
              <a:r>
                <a:rPr lang="en-US" sz="700" dirty="0"/>
                <a:t>DW</a:t>
              </a:r>
            </a:p>
          </p:txBody>
        </p:sp>
        <p:sp>
          <p:nvSpPr>
            <p:cNvPr id="65" name="Rectangle 64">
              <a:extLst>
                <a:ext uri="{FF2B5EF4-FFF2-40B4-BE49-F238E27FC236}">
                  <a16:creationId xmlns:a16="http://schemas.microsoft.com/office/drawing/2014/main" id="{D7E2A8A3-0F0E-114A-9D76-E8391EED723F}"/>
                </a:ext>
              </a:extLst>
            </p:cNvPr>
            <p:cNvSpPr/>
            <p:nvPr/>
          </p:nvSpPr>
          <p:spPr>
            <a:xfrm>
              <a:off x="3657068" y="4530271"/>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m0</a:t>
              </a:r>
            </a:p>
          </p:txBody>
        </p:sp>
        <p:sp>
          <p:nvSpPr>
            <p:cNvPr id="68" name="Rectangle 67">
              <a:extLst>
                <a:ext uri="{FF2B5EF4-FFF2-40B4-BE49-F238E27FC236}">
                  <a16:creationId xmlns:a16="http://schemas.microsoft.com/office/drawing/2014/main" id="{8A479DEE-2097-3B45-9E8B-A64D2D51B430}"/>
                </a:ext>
              </a:extLst>
            </p:cNvPr>
            <p:cNvSpPr/>
            <p:nvPr/>
          </p:nvSpPr>
          <p:spPr>
            <a:xfrm>
              <a:off x="3657066" y="4627249"/>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m1</a:t>
              </a:r>
            </a:p>
          </p:txBody>
        </p:sp>
        <p:sp>
          <p:nvSpPr>
            <p:cNvPr id="69" name="Rectangle 68">
              <a:extLst>
                <a:ext uri="{FF2B5EF4-FFF2-40B4-BE49-F238E27FC236}">
                  <a16:creationId xmlns:a16="http://schemas.microsoft.com/office/drawing/2014/main" id="{FB638C60-F986-344D-AD32-12B0AAAF8212}"/>
                </a:ext>
              </a:extLst>
            </p:cNvPr>
            <p:cNvSpPr/>
            <p:nvPr/>
          </p:nvSpPr>
          <p:spPr>
            <a:xfrm>
              <a:off x="3657066" y="4722030"/>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m2</a:t>
              </a:r>
            </a:p>
          </p:txBody>
        </p:sp>
        <p:sp>
          <p:nvSpPr>
            <p:cNvPr id="70" name="Rectangle 69">
              <a:extLst>
                <a:ext uri="{FF2B5EF4-FFF2-40B4-BE49-F238E27FC236}">
                  <a16:creationId xmlns:a16="http://schemas.microsoft.com/office/drawing/2014/main" id="{155ED342-0503-074D-87F5-834B879BBE5C}"/>
                </a:ext>
              </a:extLst>
            </p:cNvPr>
            <p:cNvSpPr/>
            <p:nvPr/>
          </p:nvSpPr>
          <p:spPr>
            <a:xfrm>
              <a:off x="3657066" y="4819189"/>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m3</a:t>
              </a:r>
            </a:p>
          </p:txBody>
        </p:sp>
        <p:sp>
          <p:nvSpPr>
            <p:cNvPr id="71" name="Rectangle 70">
              <a:extLst>
                <a:ext uri="{FF2B5EF4-FFF2-40B4-BE49-F238E27FC236}">
                  <a16:creationId xmlns:a16="http://schemas.microsoft.com/office/drawing/2014/main" id="{45B2F7F1-3D26-6E4B-88CD-E5D4CB6F556B}"/>
                </a:ext>
              </a:extLst>
            </p:cNvPr>
            <p:cNvSpPr/>
            <p:nvPr/>
          </p:nvSpPr>
          <p:spPr>
            <a:xfrm>
              <a:off x="4397011" y="4530268"/>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m0</a:t>
              </a:r>
            </a:p>
          </p:txBody>
        </p:sp>
        <p:sp>
          <p:nvSpPr>
            <p:cNvPr id="72" name="Rectangle 71">
              <a:extLst>
                <a:ext uri="{FF2B5EF4-FFF2-40B4-BE49-F238E27FC236}">
                  <a16:creationId xmlns:a16="http://schemas.microsoft.com/office/drawing/2014/main" id="{B0BCCF14-E550-B246-9019-4696086AE934}"/>
                </a:ext>
              </a:extLst>
            </p:cNvPr>
            <p:cNvSpPr/>
            <p:nvPr/>
          </p:nvSpPr>
          <p:spPr>
            <a:xfrm>
              <a:off x="4397009" y="4627246"/>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m1</a:t>
              </a:r>
            </a:p>
          </p:txBody>
        </p:sp>
        <p:sp>
          <p:nvSpPr>
            <p:cNvPr id="73" name="Rectangle 72">
              <a:extLst>
                <a:ext uri="{FF2B5EF4-FFF2-40B4-BE49-F238E27FC236}">
                  <a16:creationId xmlns:a16="http://schemas.microsoft.com/office/drawing/2014/main" id="{485583D0-B6C5-9345-B2EE-15FDEAEF72B7}"/>
                </a:ext>
              </a:extLst>
            </p:cNvPr>
            <p:cNvSpPr/>
            <p:nvPr/>
          </p:nvSpPr>
          <p:spPr>
            <a:xfrm>
              <a:off x="4397009" y="4722027"/>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m2</a:t>
              </a:r>
            </a:p>
          </p:txBody>
        </p:sp>
        <p:sp>
          <p:nvSpPr>
            <p:cNvPr id="74" name="Rectangle 73">
              <a:extLst>
                <a:ext uri="{FF2B5EF4-FFF2-40B4-BE49-F238E27FC236}">
                  <a16:creationId xmlns:a16="http://schemas.microsoft.com/office/drawing/2014/main" id="{25F076E8-E9B6-BB4C-8C1A-E025562162E7}"/>
                </a:ext>
              </a:extLst>
            </p:cNvPr>
            <p:cNvSpPr/>
            <p:nvPr/>
          </p:nvSpPr>
          <p:spPr>
            <a:xfrm>
              <a:off x="4397009" y="4819186"/>
              <a:ext cx="447429" cy="96981"/>
            </a:xfrm>
            <a:prstGeom prst="rect">
              <a:avLst/>
            </a:prstGeom>
            <a:grpFill/>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dirty="0">
                  <a:solidFill>
                    <a:schemeClr val="tx1"/>
                  </a:solidFill>
                </a:rPr>
                <a:t>m3</a:t>
              </a:r>
            </a:p>
          </p:txBody>
        </p:sp>
        <p:sp>
          <p:nvSpPr>
            <p:cNvPr id="75" name="Accolade fermante 74">
              <a:extLst>
                <a:ext uri="{FF2B5EF4-FFF2-40B4-BE49-F238E27FC236}">
                  <a16:creationId xmlns:a16="http://schemas.microsoft.com/office/drawing/2014/main" id="{69FD40ED-E871-394F-B140-97547147E6E7}"/>
                </a:ext>
              </a:extLst>
            </p:cNvPr>
            <p:cNvSpPr/>
            <p:nvPr/>
          </p:nvSpPr>
          <p:spPr>
            <a:xfrm>
              <a:off x="4114022" y="4530268"/>
              <a:ext cx="72008" cy="288740"/>
            </a:xfrm>
            <a:prstGeom prst="righ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ccolade fermante 75">
              <a:extLst>
                <a:ext uri="{FF2B5EF4-FFF2-40B4-BE49-F238E27FC236}">
                  <a16:creationId xmlns:a16="http://schemas.microsoft.com/office/drawing/2014/main" id="{79697CFC-D275-7541-BDAB-E52AD5C47217}"/>
                </a:ext>
              </a:extLst>
            </p:cNvPr>
            <p:cNvSpPr/>
            <p:nvPr/>
          </p:nvSpPr>
          <p:spPr>
            <a:xfrm>
              <a:off x="4864872" y="4530267"/>
              <a:ext cx="72008" cy="96979"/>
            </a:xfrm>
            <a:prstGeom prst="righ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Rectangle 4">
            <a:extLst>
              <a:ext uri="{FF2B5EF4-FFF2-40B4-BE49-F238E27FC236}">
                <a16:creationId xmlns:a16="http://schemas.microsoft.com/office/drawing/2014/main" id="{355EC55E-2317-0645-862D-387807B069DF}"/>
              </a:ext>
            </a:extLst>
          </p:cNvPr>
          <p:cNvSpPr/>
          <p:nvPr/>
        </p:nvSpPr>
        <p:spPr>
          <a:xfrm>
            <a:off x="1588523" y="1763662"/>
            <a:ext cx="4572000" cy="2092881"/>
          </a:xfrm>
          <a:prstGeom prst="rect">
            <a:avLst/>
          </a:prstGeom>
        </p:spPr>
        <p:txBody>
          <a:bodyPr>
            <a:spAutoFit/>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300" dirty="0" err="1">
                <a:solidFill>
                  <a:srgbClr val="808000"/>
                </a:solidFill>
                <a:latin typeface="Courier New" panose="02070309020205020404" pitchFamily="49" charset="0"/>
                <a:ea typeface="Times New Roman" panose="02020603050405020304" pitchFamily="18" charset="0"/>
                <a:cs typeface="Times New Roman" panose="02020603050405020304" pitchFamily="18" charset="0"/>
              </a:rPr>
              <a:t>float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a_f</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10000</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300" dirty="0" err="1">
                <a:solidFill>
                  <a:srgbClr val="808000"/>
                </a:solidFill>
                <a:latin typeface="Courier New" panose="02070309020205020404" pitchFamily="49" charset="0"/>
                <a:ea typeface="Times New Roman" panose="02020603050405020304" pitchFamily="18" charset="0"/>
                <a:cs typeface="Times New Roman" panose="02020603050405020304" pitchFamily="18" charset="0"/>
              </a:rPr>
              <a:t>unsigned</a:t>
            </a:r>
            <a:r>
              <a:rPr lang="fr-FR" sz="1300" dirty="0">
                <a:solidFill>
                  <a:srgbClr val="80800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precision</a:t>
            </a:r>
            <a:r>
              <a:rPr lang="fr-FR" sz="1300"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 = 128;</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3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300" dirty="0" err="1">
                <a:solidFill>
                  <a:srgbClr val="808000"/>
                </a:solidFill>
                <a:latin typeface="Courier New" panose="02070309020205020404" pitchFamily="49" charset="0"/>
                <a:ea typeface="Times New Roman" panose="02020603050405020304" pitchFamily="18" charset="0"/>
                <a:cs typeface="Times New Roman" panose="02020603050405020304" pitchFamily="18" charset="0"/>
              </a:rPr>
              <a:t>while</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tol</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&gt;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tolerance</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endParaRPr lang="fr-FR" sz="13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800080"/>
                </a:solidFill>
                <a:latin typeface="Courier New" panose="02070309020205020404" pitchFamily="49" charset="0"/>
                <a:ea typeface="Times New Roman" panose="02020603050405020304" pitchFamily="18" charset="0"/>
                <a:cs typeface="Times New Roman" panose="02020603050405020304" pitchFamily="18" charset="0"/>
              </a:rPr>
              <a:t>vpfloat</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15, ++</a:t>
            </a:r>
            <a:r>
              <a:rPr lang="fr-FR" sz="1300" dirty="0" err="1">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precision</a:t>
            </a:r>
            <a:r>
              <a:rPr lang="fr-FR" sz="1300"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b_vp</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10000</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endParaRPr lang="fr-FR" sz="13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solidFill>
                  <a:srgbClr val="808000"/>
                </a:solidFill>
                <a:latin typeface="Courier New" panose="02070309020205020404" pitchFamily="49" charset="0"/>
                <a:ea typeface="Times New Roman" panose="02020603050405020304" pitchFamily="18" charset="0"/>
                <a:cs typeface="Times New Roman" panose="02020603050405020304" pitchFamily="18" charset="0"/>
              </a:rPr>
              <a:t>for</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err="1">
                <a:solidFill>
                  <a:srgbClr val="808000"/>
                </a:solidFill>
                <a:latin typeface="Courier New" panose="02070309020205020404" pitchFamily="49" charset="0"/>
                <a:ea typeface="Times New Roman" panose="02020603050405020304" pitchFamily="18" charset="0"/>
                <a:cs typeface="Times New Roman" panose="02020603050405020304" pitchFamily="18" charset="0"/>
              </a:rPr>
              <a:t>unsigned</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fr-FR" sz="1300" dirty="0">
                <a:latin typeface="Courier New" panose="02070309020205020404" pitchFamily="49" charset="0"/>
                <a:ea typeface="Times New Roman" panose="02020603050405020304" pitchFamily="18" charset="0"/>
                <a:cs typeface="Times New Roman" panose="02020603050405020304" pitchFamily="18" charset="0"/>
              </a:rPr>
              <a:t>&lt;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solidFill>
                  <a:srgbClr val="000080"/>
                </a:solidFill>
                <a:latin typeface="Courier New" panose="02070309020205020404" pitchFamily="49" charset="0"/>
                <a:ea typeface="Times New Roman" panose="02020603050405020304" pitchFamily="18" charset="0"/>
                <a:cs typeface="Times New Roman" panose="02020603050405020304" pitchFamily="18" charset="0"/>
              </a:rPr>
              <a:t>10000</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endParaRPr lang="fr-FR" sz="13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b_vp</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i</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00677C"/>
                </a:solidFill>
                <a:latin typeface="Courier New" panose="02070309020205020404" pitchFamily="49" charset="0"/>
                <a:ea typeface="Times New Roman" panose="02020603050405020304" pitchFamily="18" charset="0"/>
                <a:cs typeface="Times New Roman" panose="02020603050405020304" pitchFamily="18" charset="0"/>
              </a:rPr>
              <a:t>SomeFunc</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endParaRPr lang="fr-FR" sz="13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endParaRPr lang="fr-FR" sz="13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092E64"/>
                </a:solidFill>
                <a:latin typeface="Courier New" panose="02070309020205020404" pitchFamily="49" charset="0"/>
                <a:ea typeface="Times New Roman" panose="02020603050405020304" pitchFamily="18" charset="0"/>
                <a:cs typeface="Times New Roman" panose="02020603050405020304" pitchFamily="18" charset="0"/>
              </a:rPr>
              <a:t>tol</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r>
              <a:rPr lang="fr-FR" sz="1300" dirty="0">
                <a:solidFill>
                  <a:srgbClr val="C0C0C0"/>
                </a:solidFill>
                <a:latin typeface="Courier New" panose="02070309020205020404" pitchFamily="49" charset="0"/>
                <a:ea typeface="Times New Roman" panose="02020603050405020304" pitchFamily="18" charset="0"/>
                <a:cs typeface="Times New Roman" panose="02020603050405020304" pitchFamily="18" charset="0"/>
              </a:rPr>
              <a:t> </a:t>
            </a:r>
            <a:r>
              <a:rPr lang="fr-FR" sz="1300" dirty="0" err="1">
                <a:solidFill>
                  <a:srgbClr val="00677C"/>
                </a:solidFill>
                <a:latin typeface="Courier New" panose="02070309020205020404" pitchFamily="49" charset="0"/>
                <a:ea typeface="Times New Roman" panose="02020603050405020304" pitchFamily="18" charset="0"/>
                <a:cs typeface="Times New Roman" panose="02020603050405020304" pitchFamily="18" charset="0"/>
              </a:rPr>
              <a:t>calcTolerance</a:t>
            </a:r>
            <a:r>
              <a:rPr lang="fr-FR" sz="1300" dirty="0">
                <a:latin typeface="Courier New" panose="02070309020205020404" pitchFamily="49" charset="0"/>
                <a:ea typeface="Times New Roman" panose="02020603050405020304" pitchFamily="18" charset="0"/>
                <a:cs typeface="Times New Roman" panose="02020603050405020304" pitchFamily="18" charset="0"/>
              </a:rPr>
              <a:t>();</a:t>
            </a:r>
            <a:endParaRPr lang="fr-FR" sz="13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300"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6" name="Connecteur droit 105">
            <a:extLst>
              <a:ext uri="{FF2B5EF4-FFF2-40B4-BE49-F238E27FC236}">
                <a16:creationId xmlns:a16="http://schemas.microsoft.com/office/drawing/2014/main" id="{D3E4DDF4-33CF-324E-AE73-9B1E7BEAFCBD}"/>
              </a:ext>
            </a:extLst>
          </p:cNvPr>
          <p:cNvCxnSpPr/>
          <p:nvPr/>
        </p:nvCxnSpPr>
        <p:spPr>
          <a:xfrm>
            <a:off x="1187624" y="4725144"/>
            <a:ext cx="30243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8" name="Connecteur droit avec flèche 107">
            <a:extLst>
              <a:ext uri="{FF2B5EF4-FFF2-40B4-BE49-F238E27FC236}">
                <a16:creationId xmlns:a16="http://schemas.microsoft.com/office/drawing/2014/main" id="{77DA983C-D686-004C-AB8F-C3B96C7E4BA8}"/>
              </a:ext>
            </a:extLst>
          </p:cNvPr>
          <p:cNvCxnSpPr>
            <a:cxnSpLocks/>
          </p:cNvCxnSpPr>
          <p:nvPr/>
        </p:nvCxnSpPr>
        <p:spPr>
          <a:xfrm flipV="1">
            <a:off x="3131840" y="2778475"/>
            <a:ext cx="562663" cy="16586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a:extLst>
              <a:ext uri="{FF2B5EF4-FFF2-40B4-BE49-F238E27FC236}">
                <a16:creationId xmlns:a16="http://schemas.microsoft.com/office/drawing/2014/main" id="{AA353BD1-4EA9-1A44-B187-375F7081CD8B}"/>
              </a:ext>
            </a:extLst>
          </p:cNvPr>
          <p:cNvCxnSpPr/>
          <p:nvPr/>
        </p:nvCxnSpPr>
        <p:spPr>
          <a:xfrm flipV="1">
            <a:off x="6160523" y="3861048"/>
            <a:ext cx="571717" cy="11521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D9C75521-76E5-A14F-9C21-F64A070A0F45}"/>
              </a:ext>
            </a:extLst>
          </p:cNvPr>
          <p:cNvCxnSpPr>
            <a:cxnSpLocks/>
          </p:cNvCxnSpPr>
          <p:nvPr/>
        </p:nvCxnSpPr>
        <p:spPr>
          <a:xfrm>
            <a:off x="5004048" y="5229200"/>
            <a:ext cx="191564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3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State of the art</a:t>
            </a:r>
          </a:p>
          <a:p>
            <a:pPr lvl="1"/>
            <a:r>
              <a:rPr lang="en-US" dirty="0"/>
              <a:t>FP representation</a:t>
            </a:r>
          </a:p>
          <a:p>
            <a:pPr lvl="1"/>
            <a:r>
              <a:rPr lang="en-US" dirty="0"/>
              <a:t>IEEE format</a:t>
            </a:r>
          </a:p>
          <a:p>
            <a:pPr lvl="2"/>
            <a:r>
              <a:rPr lang="en-US" dirty="0"/>
              <a:t>Characteristics and limitations</a:t>
            </a:r>
          </a:p>
          <a:p>
            <a:pPr lvl="1"/>
            <a:r>
              <a:rPr lang="en-US" dirty="0"/>
              <a:t>Variable precision formats</a:t>
            </a:r>
          </a:p>
          <a:p>
            <a:pPr lvl="2"/>
            <a:r>
              <a:rPr lang="en-US" dirty="0"/>
              <a:t>Characteristics</a:t>
            </a:r>
          </a:p>
          <a:p>
            <a:pPr marL="0" indent="0">
              <a:buNone/>
            </a:pPr>
            <a:endParaRPr lang="en-US" dirty="0"/>
          </a:p>
          <a:p>
            <a:r>
              <a:rPr lang="en-US" dirty="0"/>
              <a:t>This work</a:t>
            </a:r>
          </a:p>
          <a:p>
            <a:pPr lvl="1"/>
            <a:r>
              <a:rPr lang="en-US" dirty="0"/>
              <a:t>Compilation flow</a:t>
            </a:r>
          </a:p>
          <a:p>
            <a:pPr lvl="2"/>
            <a:r>
              <a:rPr lang="en-US" dirty="0"/>
              <a:t>Overview</a:t>
            </a:r>
          </a:p>
          <a:p>
            <a:pPr lvl="2"/>
            <a:r>
              <a:rPr lang="en-US" dirty="0"/>
              <a:t>Compiler-hardware integration</a:t>
            </a:r>
          </a:p>
          <a:p>
            <a:pPr marL="0" indent="0">
              <a:buNone/>
            </a:pPr>
            <a:endParaRPr lang="en-US" dirty="0">
              <a:solidFill>
                <a:srgbClr val="0070C0"/>
              </a:solidFill>
            </a:endParaRPr>
          </a:p>
          <a:p>
            <a:r>
              <a:rPr lang="en-US" dirty="0"/>
              <a:t>Future perspectives</a:t>
            </a:r>
          </a:p>
          <a:p>
            <a:pPr lvl="1"/>
            <a:endParaRPr lang="en-US" dirty="0"/>
          </a:p>
          <a:p>
            <a:pPr lvl="1"/>
            <a:endParaRPr lang="en-US" dirty="0"/>
          </a:p>
          <a:p>
            <a:pPr lvl="1"/>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Agenda</a:t>
            </a:r>
            <a:endParaRPr lang="fr-FR" dirty="0"/>
          </a:p>
        </p:txBody>
      </p:sp>
    </p:spTree>
    <p:extLst>
      <p:ext uri="{BB962C8B-B14F-4D97-AF65-F5344CB8AC3E}">
        <p14:creationId xmlns:p14="http://schemas.microsoft.com/office/powerpoint/2010/main" val="337072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State of the art</a:t>
            </a:r>
          </a:p>
          <a:p>
            <a:pPr lvl="1"/>
            <a:r>
              <a:rPr lang="en-US" dirty="0"/>
              <a:t>FP representation</a:t>
            </a:r>
          </a:p>
          <a:p>
            <a:pPr lvl="1"/>
            <a:r>
              <a:rPr lang="en-US" dirty="0"/>
              <a:t>IEEE format</a:t>
            </a:r>
          </a:p>
          <a:p>
            <a:pPr lvl="2"/>
            <a:r>
              <a:rPr lang="en-US" dirty="0"/>
              <a:t>Characteristics and limitations</a:t>
            </a:r>
          </a:p>
          <a:p>
            <a:pPr lvl="1"/>
            <a:r>
              <a:rPr lang="en-US" dirty="0"/>
              <a:t>Variable precision formats</a:t>
            </a:r>
          </a:p>
          <a:p>
            <a:pPr lvl="2"/>
            <a:r>
              <a:rPr lang="en-US" dirty="0"/>
              <a:t>Characteristics</a:t>
            </a:r>
          </a:p>
          <a:p>
            <a:pPr marL="0" indent="0">
              <a:buNone/>
            </a:pPr>
            <a:endParaRPr lang="en-US" dirty="0"/>
          </a:p>
          <a:p>
            <a:r>
              <a:rPr lang="en-US" dirty="0"/>
              <a:t>This work</a:t>
            </a:r>
          </a:p>
          <a:p>
            <a:pPr lvl="1"/>
            <a:r>
              <a:rPr lang="en-US" dirty="0"/>
              <a:t>Compilation flow</a:t>
            </a:r>
          </a:p>
          <a:p>
            <a:pPr lvl="2"/>
            <a:r>
              <a:rPr lang="en-US" dirty="0"/>
              <a:t>Overview</a:t>
            </a:r>
          </a:p>
          <a:p>
            <a:pPr lvl="2"/>
            <a:r>
              <a:rPr lang="en-US" dirty="0"/>
              <a:t>Compiler-hardware integration</a:t>
            </a:r>
          </a:p>
          <a:p>
            <a:pPr marL="0" indent="0">
              <a:buNone/>
            </a:pPr>
            <a:endParaRPr lang="en-US" dirty="0">
              <a:solidFill>
                <a:srgbClr val="0070C0"/>
              </a:solidFill>
            </a:endParaRPr>
          </a:p>
          <a:p>
            <a:r>
              <a:rPr lang="en-US" dirty="0">
                <a:solidFill>
                  <a:srgbClr val="FF0000"/>
                </a:solidFill>
              </a:rPr>
              <a:t>Future perspectives</a:t>
            </a:r>
          </a:p>
          <a:p>
            <a:pPr lvl="1"/>
            <a:endParaRPr lang="en-US" dirty="0"/>
          </a:p>
          <a:p>
            <a:pPr lvl="1"/>
            <a:endParaRPr lang="en-US" dirty="0"/>
          </a:p>
          <a:p>
            <a:pPr lvl="1"/>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Agenda</a:t>
            </a:r>
            <a:endParaRPr lang="fr-FR" dirty="0"/>
          </a:p>
        </p:txBody>
      </p:sp>
    </p:spTree>
    <p:extLst>
      <p:ext uri="{BB962C8B-B14F-4D97-AF65-F5344CB8AC3E}">
        <p14:creationId xmlns:p14="http://schemas.microsoft.com/office/powerpoint/2010/main" val="321129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007314D-20E6-BB4F-9DBC-A859B49E682C}"/>
              </a:ext>
            </a:extLst>
          </p:cNvPr>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a:extLst>
              <a:ext uri="{FF2B5EF4-FFF2-40B4-BE49-F238E27FC236}">
                <a16:creationId xmlns:a16="http://schemas.microsoft.com/office/drawing/2014/main" id="{EC5C2CB5-E9F5-784C-B2E2-118988F93C23}"/>
              </a:ext>
            </a:extLst>
          </p:cNvPr>
          <p:cNvSpPr>
            <a:spLocks noGrp="1"/>
          </p:cNvSpPr>
          <p:nvPr>
            <p:ph sz="quarter" idx="18"/>
          </p:nvPr>
        </p:nvSpPr>
        <p:spPr/>
        <p:txBody>
          <a:bodyPr/>
          <a:lstStyle/>
          <a:p>
            <a:r>
              <a:rPr lang="en-US" dirty="0"/>
              <a:t>We envision a full-stack platform for VP Computing:</a:t>
            </a:r>
          </a:p>
          <a:p>
            <a:pPr lvl="1"/>
            <a:r>
              <a:rPr lang="en-US" dirty="0"/>
              <a:t>Software (compiler, libraries, etc.): </a:t>
            </a:r>
          </a:p>
          <a:p>
            <a:pPr lvl="2"/>
            <a:r>
              <a:rPr lang="en-US" b="1" dirty="0"/>
              <a:t>Main focus of the thesis</a:t>
            </a:r>
          </a:p>
          <a:p>
            <a:pPr lvl="1"/>
            <a:r>
              <a:rPr lang="en-US" b="1" dirty="0"/>
              <a:t>Multi-core processor</a:t>
            </a:r>
            <a:r>
              <a:rPr lang="en-US" dirty="0"/>
              <a:t> with VP co-processors for scientific computing applications</a:t>
            </a:r>
          </a:p>
          <a:p>
            <a:pPr marL="441325" lvl="1" indent="0">
              <a:buNone/>
            </a:pPr>
            <a:endParaRPr lang="en-US" dirty="0"/>
          </a:p>
          <a:p>
            <a:pPr marL="441325" lvl="1" indent="0">
              <a:buNone/>
            </a:pPr>
            <a:endParaRPr lang="en-US" dirty="0"/>
          </a:p>
          <a:p>
            <a:pPr marL="441325" lvl="1" indent="0">
              <a:buNone/>
            </a:pPr>
            <a:endParaRPr lang="en-US" dirty="0"/>
          </a:p>
          <a:p>
            <a:pPr marL="441325" lvl="1" indent="0">
              <a:buNone/>
            </a:pPr>
            <a:endParaRPr lang="en-US" dirty="0"/>
          </a:p>
          <a:p>
            <a:pPr marL="441325" lvl="1" indent="0">
              <a:buNone/>
            </a:pPr>
            <a:endParaRPr lang="en-US" dirty="0"/>
          </a:p>
          <a:p>
            <a:pPr marL="441325" lvl="1" indent="0">
              <a:buNone/>
            </a:pPr>
            <a:endParaRPr lang="en-US" dirty="0"/>
          </a:p>
          <a:p>
            <a:pPr marL="441325" lvl="1" indent="0">
              <a:buNone/>
            </a:pPr>
            <a:endParaRPr lang="en-US" dirty="0"/>
          </a:p>
          <a:p>
            <a:pPr marL="441325" lvl="1" indent="0">
              <a:buNone/>
            </a:pPr>
            <a:endParaRPr lang="en-US" dirty="0"/>
          </a:p>
        </p:txBody>
      </p:sp>
      <p:sp>
        <p:nvSpPr>
          <p:cNvPr id="4" name="Espace réservé du texte 3">
            <a:extLst>
              <a:ext uri="{FF2B5EF4-FFF2-40B4-BE49-F238E27FC236}">
                <a16:creationId xmlns:a16="http://schemas.microsoft.com/office/drawing/2014/main" id="{9D8C25CF-D796-2640-8EBE-DF57F15E793C}"/>
              </a:ext>
            </a:extLst>
          </p:cNvPr>
          <p:cNvSpPr>
            <a:spLocks noGrp="1"/>
          </p:cNvSpPr>
          <p:nvPr>
            <p:ph type="body" sz="quarter" idx="20"/>
          </p:nvPr>
        </p:nvSpPr>
        <p:spPr/>
        <p:txBody>
          <a:bodyPr/>
          <a:lstStyle/>
          <a:p>
            <a:r>
              <a:rPr lang="en-US" dirty="0"/>
              <a:t>Future perspectives</a:t>
            </a:r>
          </a:p>
        </p:txBody>
      </p:sp>
      <p:pic>
        <p:nvPicPr>
          <p:cNvPr id="52" name="Image 51">
            <a:extLst>
              <a:ext uri="{FF2B5EF4-FFF2-40B4-BE49-F238E27FC236}">
                <a16:creationId xmlns:a16="http://schemas.microsoft.com/office/drawing/2014/main" id="{EA2E67F9-E1C6-F646-B18F-A43962433ED3}"/>
              </a:ext>
            </a:extLst>
          </p:cNvPr>
          <p:cNvPicPr>
            <a:picLocks noChangeAspect="1"/>
          </p:cNvPicPr>
          <p:nvPr/>
        </p:nvPicPr>
        <p:blipFill>
          <a:blip r:embed="rId2"/>
          <a:stretch>
            <a:fillRect/>
          </a:stretch>
        </p:blipFill>
        <p:spPr>
          <a:xfrm>
            <a:off x="4048116" y="2879111"/>
            <a:ext cx="4824536" cy="3312738"/>
          </a:xfrm>
          <a:prstGeom prst="rect">
            <a:avLst/>
          </a:prstGeom>
        </p:spPr>
      </p:pic>
      <p:cxnSp>
        <p:nvCxnSpPr>
          <p:cNvPr id="54" name="Connecteur droit avec flèche 53">
            <a:extLst>
              <a:ext uri="{FF2B5EF4-FFF2-40B4-BE49-F238E27FC236}">
                <a16:creationId xmlns:a16="http://schemas.microsoft.com/office/drawing/2014/main" id="{0F11C6A0-15A5-9B48-9AB9-8E634EA5D4DA}"/>
              </a:ext>
            </a:extLst>
          </p:cNvPr>
          <p:cNvCxnSpPr>
            <a:cxnSpLocks/>
          </p:cNvCxnSpPr>
          <p:nvPr/>
        </p:nvCxnSpPr>
        <p:spPr>
          <a:xfrm>
            <a:off x="2627784" y="2420888"/>
            <a:ext cx="1152128" cy="8275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5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dirty="0"/>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a:xfrm>
            <a:off x="251520" y="1191576"/>
            <a:ext cx="8748464" cy="5052020"/>
          </a:xfrm>
        </p:spPr>
        <p:txBody>
          <a:bodyPr/>
          <a:lstStyle/>
          <a:p>
            <a:pPr marL="0" indent="0">
              <a:buNone/>
            </a:pPr>
            <a:r>
              <a:rPr lang="en-US" sz="1400" dirty="0"/>
              <a:t>[1] M. </a:t>
            </a:r>
            <a:r>
              <a:rPr lang="en-US" sz="1400" dirty="0" err="1"/>
              <a:t>Amiri</a:t>
            </a:r>
            <a:r>
              <a:rPr lang="en-US" sz="1400" dirty="0"/>
              <a:t>, et. al. “Multi-Precision Convolutional Neural Networks on Heterogeneous Hardware”. In: DATE 2018</a:t>
            </a:r>
          </a:p>
          <a:p>
            <a:pPr marL="0" indent="0">
              <a:buNone/>
            </a:pPr>
            <a:r>
              <a:rPr lang="en-US" sz="1400" dirty="0"/>
              <a:t>[2] H. </a:t>
            </a:r>
            <a:r>
              <a:rPr lang="en-US" sz="1400" dirty="0" err="1"/>
              <a:t>Alemdar</a:t>
            </a:r>
            <a:r>
              <a:rPr lang="en-US" sz="1400" dirty="0"/>
              <a:t>, et. al. “Ternary neural networks for resource-efficient AI applications”. In: IJCNN 2017.</a:t>
            </a:r>
          </a:p>
          <a:p>
            <a:pPr marL="0" indent="0">
              <a:buNone/>
            </a:pPr>
            <a:r>
              <a:rPr lang="en-US" sz="1400" dirty="0"/>
              <a:t>[3] D. </a:t>
            </a:r>
            <a:r>
              <a:rPr lang="en-US" sz="1400" dirty="0" err="1"/>
              <a:t>Defour</a:t>
            </a:r>
            <a:r>
              <a:rPr lang="en-US" sz="1400" dirty="0"/>
              <a:t>, FP-ANR: A representation format to handle floating-point cancellation at run-time. 2017.</a:t>
            </a:r>
          </a:p>
          <a:p>
            <a:pPr marL="0" indent="0">
              <a:buNone/>
            </a:pPr>
            <a:r>
              <a:rPr lang="en-US" sz="1400" dirty="0"/>
              <a:t>[4] J.M. Muller, et al. "Handbook of floating-point arithmetic." (2010): 62.</a:t>
            </a:r>
          </a:p>
          <a:p>
            <a:pPr marL="0" indent="0">
              <a:buNone/>
            </a:pPr>
            <a:r>
              <a:rPr lang="en-US" sz="1400" dirty="0"/>
              <a:t>[5] C. </a:t>
            </a:r>
            <a:r>
              <a:rPr lang="en-US" sz="1400" dirty="0" err="1"/>
              <a:t>Marchal</a:t>
            </a:r>
            <a:r>
              <a:rPr lang="en-US" sz="1400" dirty="0"/>
              <a:t>, The three-body problem. Elsevier, 2012.</a:t>
            </a:r>
          </a:p>
          <a:p>
            <a:pPr marL="0" indent="0">
              <a:buNone/>
            </a:pPr>
            <a:r>
              <a:rPr lang="en-US" sz="1400" dirty="0"/>
              <a:t>[6] </a:t>
            </a:r>
            <a:r>
              <a:rPr lang="en-US" sz="1400" dirty="0" err="1"/>
              <a:t>Zuras</a:t>
            </a:r>
            <a:r>
              <a:rPr lang="en-US" sz="1400" dirty="0"/>
              <a:t>, Dan, et al. "IEEE standard for floating-point arithmetic." IEEE </a:t>
            </a:r>
            <a:r>
              <a:rPr lang="en-US" sz="1400" dirty="0" err="1"/>
              <a:t>Std</a:t>
            </a:r>
            <a:r>
              <a:rPr lang="en-US" sz="1400" dirty="0"/>
              <a:t> 754-2008 (2008): 1-70. </a:t>
            </a:r>
          </a:p>
          <a:p>
            <a:pPr marL="0" indent="0">
              <a:buNone/>
            </a:pPr>
            <a:r>
              <a:rPr lang="en-US" sz="1400" dirty="0"/>
              <a:t>[7] J. Gustafson, “The End of Error - Unum Computing”, CRC Press, 2015.</a:t>
            </a:r>
          </a:p>
          <a:p>
            <a:pPr marL="0" indent="0">
              <a:buNone/>
            </a:pPr>
            <a:r>
              <a:rPr lang="en-US" sz="1400" dirty="0"/>
              <a:t>[8] J. Gustafson,., &amp; I. </a:t>
            </a:r>
            <a:r>
              <a:rPr lang="en-US" sz="1400" dirty="0" err="1"/>
              <a:t>Yonemoto</a:t>
            </a:r>
            <a:r>
              <a:rPr lang="en-US" sz="1400" dirty="0"/>
              <a:t>. Beating floating point at its own game Posit arithmetic. Supercomputing Frontiers and Innovations, 4(2), 71–86</a:t>
            </a:r>
          </a:p>
          <a:p>
            <a:pPr marL="0" indent="0">
              <a:buNone/>
            </a:pPr>
            <a:r>
              <a:rPr lang="en-US" sz="1400" dirty="0"/>
              <a:t>[9] A. </a:t>
            </a:r>
            <a:r>
              <a:rPr lang="en-US" sz="1400" dirty="0" err="1"/>
              <a:t>Bocco</a:t>
            </a:r>
            <a:r>
              <a:rPr lang="en-US" sz="1400" dirty="0"/>
              <a:t>, et. al. “Hardware support for UNUM floating point arithmetic”. In: PRIME. IEEE. 2017, pp. 93–96</a:t>
            </a:r>
          </a:p>
          <a:p>
            <a:pPr marL="0" indent="0">
              <a:buNone/>
            </a:pPr>
            <a:r>
              <a:rPr lang="en-US" sz="1400" dirty="0"/>
              <a:t>[10] F. Glaser et al. “An 826 MOPS, 210uW/MHz Unum ALU in 65 nm”. In: 2018 IEEE ISCAS. May 2018, pp. 1–5.</a:t>
            </a:r>
          </a:p>
          <a:p>
            <a:pPr marL="0" indent="0">
              <a:buNone/>
            </a:pPr>
            <a:r>
              <a:rPr lang="en-US" sz="1400" dirty="0"/>
              <a:t>[11] M. K. Jaiswal, &amp; H. K. So, Universal number posit arithmetic generator on FPGA. In DATE, 2018 (pp. 1159-1162</a:t>
            </a:r>
          </a:p>
          <a:p>
            <a:pPr marL="0" indent="0">
              <a:buNone/>
            </a:pPr>
            <a:r>
              <a:rPr lang="en-US" sz="1400" dirty="0"/>
              <a:t>[12] C. </a:t>
            </a:r>
            <a:r>
              <a:rPr lang="en-US" sz="1400" dirty="0" err="1"/>
              <a:t>Lattner</a:t>
            </a:r>
            <a:r>
              <a:rPr lang="en-US" sz="1400" dirty="0"/>
              <a:t>, and V. </a:t>
            </a:r>
            <a:r>
              <a:rPr lang="en-US" sz="1400" dirty="0" err="1"/>
              <a:t>Adve</a:t>
            </a:r>
            <a:r>
              <a:rPr lang="en-US" sz="1400" dirty="0"/>
              <a:t>. LLVM: A compilation framework for lifelong program analysis &amp; transformation. In CGO 2004 p. 75.</a:t>
            </a:r>
          </a:p>
          <a:p>
            <a:pPr marL="0" indent="0">
              <a:buNone/>
            </a:pPr>
            <a:r>
              <a:rPr lang="en-US" sz="1400" dirty="0"/>
              <a:t>[13] “RISC-V Foundation - Instruction Set Architecture (ISA)”. In: URL : https://</a:t>
            </a:r>
            <a:r>
              <a:rPr lang="en-US" sz="1400" dirty="0" err="1"/>
              <a:t>riscv.org</a:t>
            </a:r>
            <a:r>
              <a:rPr lang="en-US" sz="1400" dirty="0"/>
              <a:t>.</a:t>
            </a:r>
          </a:p>
        </p:txBody>
      </p:sp>
      <p:sp>
        <p:nvSpPr>
          <p:cNvPr id="4" name="Espace réservé du texte 3"/>
          <p:cNvSpPr>
            <a:spLocks noGrp="1"/>
          </p:cNvSpPr>
          <p:nvPr>
            <p:ph type="body" sz="quarter" idx="20"/>
          </p:nvPr>
        </p:nvSpPr>
        <p:spPr/>
        <p:txBody>
          <a:bodyPr/>
          <a:lstStyle/>
          <a:p>
            <a:r>
              <a:rPr lang="en-US" dirty="0"/>
              <a:t>REFERENCES</a:t>
            </a:r>
            <a:endParaRPr lang="fr-FR" dirty="0"/>
          </a:p>
        </p:txBody>
      </p:sp>
    </p:spTree>
    <p:extLst>
      <p:ext uri="{BB962C8B-B14F-4D97-AF65-F5344CB8AC3E}">
        <p14:creationId xmlns:p14="http://schemas.microsoft.com/office/powerpoint/2010/main" val="18053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r>
              <a:rPr lang="en-US" dirty="0"/>
              <a:t>Merci beaucoup!</a:t>
            </a:r>
            <a:br>
              <a:rPr lang="en-US" dirty="0"/>
            </a:br>
            <a:r>
              <a:rPr lang="en-US" dirty="0"/>
              <a:t>Thank you!</a:t>
            </a:r>
            <a:br>
              <a:rPr lang="en-US" dirty="0"/>
            </a:br>
            <a:br>
              <a:rPr lang="en-US" dirty="0"/>
            </a:br>
            <a:r>
              <a:rPr lang="en-US" sz="1400" dirty="0"/>
              <a:t>Email: tiago.trevisanjost@cea.fr</a:t>
            </a:r>
            <a:endParaRPr lang="fr-FR" dirty="0"/>
          </a:p>
        </p:txBody>
      </p:sp>
    </p:spTree>
    <p:extLst>
      <p:ext uri="{BB962C8B-B14F-4D97-AF65-F5344CB8AC3E}">
        <p14:creationId xmlns:p14="http://schemas.microsoft.com/office/powerpoint/2010/main" val="140033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4" name="Espace réservé du texte 3"/>
          <p:cNvSpPr>
            <a:spLocks noGrp="1"/>
          </p:cNvSpPr>
          <p:nvPr>
            <p:ph type="body" sz="quarter" idx="20"/>
          </p:nvPr>
        </p:nvSpPr>
        <p:spPr/>
        <p:txBody>
          <a:bodyPr/>
          <a:lstStyle/>
          <a:p>
            <a:r>
              <a:rPr lang="en-US" dirty="0"/>
              <a:t>FP Representation</a:t>
            </a:r>
            <a:endParaRPr lang="fr-FR" dirty="0"/>
          </a:p>
        </p:txBody>
      </p:sp>
      <p:sp>
        <p:nvSpPr>
          <p:cNvPr id="7" name="Espace réservé du contenu 6"/>
          <p:cNvSpPr>
            <a:spLocks noGrp="1"/>
          </p:cNvSpPr>
          <p:nvPr>
            <p:ph sz="quarter" idx="18"/>
          </p:nvPr>
        </p:nvSpPr>
        <p:spPr/>
        <p:txBody>
          <a:bodyPr/>
          <a:lstStyle/>
          <a:p>
            <a:r>
              <a:rPr lang="en-US" dirty="0"/>
              <a:t>Three body problem</a:t>
            </a:r>
            <a:r>
              <a:rPr lang="en-US" baseline="30000" dirty="0"/>
              <a:t>[3]</a:t>
            </a:r>
            <a:r>
              <a:rPr lang="en-US" dirty="0"/>
              <a:t>  calculates the position, velocity and acceleration of three particles over time</a:t>
            </a:r>
            <a:endParaRPr lang="fr-FR" dirty="0"/>
          </a:p>
          <a:p>
            <a:pPr lvl="1"/>
            <a:endParaRPr lang="fr-FR" dirty="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61" y="2240786"/>
            <a:ext cx="3118893" cy="1963722"/>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05" y="2230815"/>
            <a:ext cx="3132293" cy="1939423"/>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161" y="4355211"/>
            <a:ext cx="3118893" cy="1992367"/>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006" y="4355211"/>
            <a:ext cx="3132293" cy="2031244"/>
          </a:xfrm>
          <a:prstGeom prst="rect">
            <a:avLst/>
          </a:prstGeom>
        </p:spPr>
      </p:pic>
      <p:sp>
        <p:nvSpPr>
          <p:cNvPr id="9" name="ZoneTexte 8"/>
          <p:cNvSpPr txBox="1"/>
          <p:nvPr/>
        </p:nvSpPr>
        <p:spPr>
          <a:xfrm>
            <a:off x="355481" y="6385837"/>
            <a:ext cx="6048672" cy="215444"/>
          </a:xfrm>
          <a:prstGeom prst="rect">
            <a:avLst/>
          </a:prstGeom>
          <a:noFill/>
        </p:spPr>
        <p:txBody>
          <a:bodyPr wrap="square" rtlCol="0">
            <a:spAutoFit/>
          </a:bodyPr>
          <a:lstStyle/>
          <a:p>
            <a:r>
              <a:rPr lang="en-US" sz="800" dirty="0">
                <a:solidFill>
                  <a:srgbClr val="222222"/>
                </a:solidFill>
                <a:latin typeface="Arial" panose="020B0604020202020204" pitchFamily="34" charset="0"/>
              </a:rPr>
              <a:t>[5] C. </a:t>
            </a:r>
            <a:r>
              <a:rPr lang="en-US" sz="800" dirty="0" err="1">
                <a:solidFill>
                  <a:srgbClr val="222222"/>
                </a:solidFill>
                <a:latin typeface="Arial" panose="020B0604020202020204" pitchFamily="34" charset="0"/>
              </a:rPr>
              <a:t>Marchal</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The three-body problem</a:t>
            </a:r>
            <a:r>
              <a:rPr lang="en-US" sz="800" dirty="0">
                <a:solidFill>
                  <a:srgbClr val="222222"/>
                </a:solidFill>
                <a:latin typeface="Arial" panose="020B0604020202020204" pitchFamily="34" charset="0"/>
              </a:rPr>
              <a:t>. Elsevier, 2012.</a:t>
            </a:r>
            <a:endParaRPr lang="fr-FR" sz="800" dirty="0"/>
          </a:p>
        </p:txBody>
      </p:sp>
      <p:sp>
        <p:nvSpPr>
          <p:cNvPr id="3" name="ZoneTexte 2">
            <a:extLst>
              <a:ext uri="{FF2B5EF4-FFF2-40B4-BE49-F238E27FC236}">
                <a16:creationId xmlns:a16="http://schemas.microsoft.com/office/drawing/2014/main" id="{5E71206C-5C8F-574D-827C-577463924FE1}"/>
              </a:ext>
            </a:extLst>
          </p:cNvPr>
          <p:cNvSpPr txBox="1"/>
          <p:nvPr/>
        </p:nvSpPr>
        <p:spPr>
          <a:xfrm>
            <a:off x="2699792" y="4280484"/>
            <a:ext cx="1207382" cy="276999"/>
          </a:xfrm>
          <a:prstGeom prst="rect">
            <a:avLst/>
          </a:prstGeom>
          <a:noFill/>
        </p:spPr>
        <p:txBody>
          <a:bodyPr wrap="none" rtlCol="0">
            <a:spAutoFit/>
          </a:bodyPr>
          <a:lstStyle/>
          <a:p>
            <a:r>
              <a:rPr lang="fr-FR" sz="900" dirty="0"/>
              <a:t> </a:t>
            </a:r>
            <a:r>
              <a:rPr lang="fr-FR" sz="1200" dirty="0">
                <a:solidFill>
                  <a:schemeClr val="accent5"/>
                </a:solidFill>
              </a:rPr>
              <a:t>≈ IEEE 128-bit</a:t>
            </a:r>
          </a:p>
        </p:txBody>
      </p:sp>
      <p:sp>
        <p:nvSpPr>
          <p:cNvPr id="13" name="ZoneTexte 12">
            <a:extLst>
              <a:ext uri="{FF2B5EF4-FFF2-40B4-BE49-F238E27FC236}">
                <a16:creationId xmlns:a16="http://schemas.microsoft.com/office/drawing/2014/main" id="{BBD57C15-8A9B-3044-9AAB-8172DAB30CB2}"/>
              </a:ext>
            </a:extLst>
          </p:cNvPr>
          <p:cNvSpPr txBox="1"/>
          <p:nvPr/>
        </p:nvSpPr>
        <p:spPr>
          <a:xfrm>
            <a:off x="6660232" y="2153680"/>
            <a:ext cx="1255472" cy="276999"/>
          </a:xfrm>
          <a:prstGeom prst="rect">
            <a:avLst/>
          </a:prstGeom>
          <a:noFill/>
        </p:spPr>
        <p:txBody>
          <a:bodyPr wrap="none" rtlCol="0">
            <a:spAutoFit/>
          </a:bodyPr>
          <a:lstStyle/>
          <a:p>
            <a:r>
              <a:rPr lang="fr-FR" sz="900" dirty="0"/>
              <a:t> </a:t>
            </a:r>
            <a:r>
              <a:rPr lang="fr-FR" sz="1200" dirty="0">
                <a:solidFill>
                  <a:schemeClr val="accent5"/>
                </a:solidFill>
              </a:rPr>
              <a:t>&lt;  IEEE 128-bit</a:t>
            </a:r>
          </a:p>
        </p:txBody>
      </p:sp>
      <p:sp>
        <p:nvSpPr>
          <p:cNvPr id="16" name="ZoneTexte 15">
            <a:extLst>
              <a:ext uri="{FF2B5EF4-FFF2-40B4-BE49-F238E27FC236}">
                <a16:creationId xmlns:a16="http://schemas.microsoft.com/office/drawing/2014/main" id="{8B379CFE-9742-F34B-A998-51DDA143F86E}"/>
              </a:ext>
            </a:extLst>
          </p:cNvPr>
          <p:cNvSpPr txBox="1"/>
          <p:nvPr/>
        </p:nvSpPr>
        <p:spPr>
          <a:xfrm>
            <a:off x="5004048" y="2153680"/>
            <a:ext cx="1181734" cy="276999"/>
          </a:xfrm>
          <a:prstGeom prst="rect">
            <a:avLst/>
          </a:prstGeom>
          <a:noFill/>
        </p:spPr>
        <p:txBody>
          <a:bodyPr wrap="none" rtlCol="0">
            <a:spAutoFit/>
          </a:bodyPr>
          <a:lstStyle/>
          <a:p>
            <a:r>
              <a:rPr lang="fr-FR" sz="1200" dirty="0">
                <a:solidFill>
                  <a:schemeClr val="accent5"/>
                </a:solidFill>
              </a:rPr>
              <a:t>IEEE 64-bit  &lt; </a:t>
            </a:r>
          </a:p>
        </p:txBody>
      </p:sp>
      <p:sp>
        <p:nvSpPr>
          <p:cNvPr id="17" name="ZoneTexte 16">
            <a:extLst>
              <a:ext uri="{FF2B5EF4-FFF2-40B4-BE49-F238E27FC236}">
                <a16:creationId xmlns:a16="http://schemas.microsoft.com/office/drawing/2014/main" id="{D65A1730-584C-1141-BD59-7D9D3BE5F6AB}"/>
              </a:ext>
            </a:extLst>
          </p:cNvPr>
          <p:cNvSpPr txBox="1"/>
          <p:nvPr/>
        </p:nvSpPr>
        <p:spPr>
          <a:xfrm>
            <a:off x="2730922" y="2163651"/>
            <a:ext cx="1095172" cy="276999"/>
          </a:xfrm>
          <a:prstGeom prst="rect">
            <a:avLst/>
          </a:prstGeom>
          <a:noFill/>
        </p:spPr>
        <p:txBody>
          <a:bodyPr wrap="none" rtlCol="0">
            <a:spAutoFit/>
          </a:bodyPr>
          <a:lstStyle/>
          <a:p>
            <a:r>
              <a:rPr lang="fr-FR" sz="1200" dirty="0">
                <a:solidFill>
                  <a:schemeClr val="accent5"/>
                </a:solidFill>
              </a:rPr>
              <a:t>&gt; IEEE 64-bit</a:t>
            </a:r>
          </a:p>
        </p:txBody>
      </p:sp>
      <p:sp>
        <p:nvSpPr>
          <p:cNvPr id="19" name="ZoneTexte 18">
            <a:extLst>
              <a:ext uri="{FF2B5EF4-FFF2-40B4-BE49-F238E27FC236}">
                <a16:creationId xmlns:a16="http://schemas.microsoft.com/office/drawing/2014/main" id="{36738DA1-3B30-474A-9880-86DA28518EA2}"/>
              </a:ext>
            </a:extLst>
          </p:cNvPr>
          <p:cNvSpPr txBox="1"/>
          <p:nvPr/>
        </p:nvSpPr>
        <p:spPr>
          <a:xfrm>
            <a:off x="6697902" y="4280484"/>
            <a:ext cx="1180131" cy="276999"/>
          </a:xfrm>
          <a:prstGeom prst="rect">
            <a:avLst/>
          </a:prstGeom>
          <a:noFill/>
        </p:spPr>
        <p:txBody>
          <a:bodyPr wrap="none" rtlCol="0">
            <a:spAutoFit/>
          </a:bodyPr>
          <a:lstStyle/>
          <a:p>
            <a:r>
              <a:rPr lang="fr-FR" sz="1200" dirty="0">
                <a:solidFill>
                  <a:schemeClr val="accent5"/>
                </a:solidFill>
              </a:rPr>
              <a:t>&gt; IEEE 128-bit</a:t>
            </a:r>
          </a:p>
        </p:txBody>
      </p:sp>
    </p:spTree>
    <p:extLst>
      <p:ext uri="{BB962C8B-B14F-4D97-AF65-F5344CB8AC3E}">
        <p14:creationId xmlns:p14="http://schemas.microsoft.com/office/powerpoint/2010/main" val="417335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4" name="Espace réservé du texte 3"/>
          <p:cNvSpPr>
            <a:spLocks noGrp="1"/>
          </p:cNvSpPr>
          <p:nvPr>
            <p:ph type="body" sz="quarter" idx="20"/>
          </p:nvPr>
        </p:nvSpPr>
        <p:spPr/>
        <p:txBody>
          <a:bodyPr/>
          <a:lstStyle/>
          <a:p>
            <a:r>
              <a:rPr lang="en-US" dirty="0"/>
              <a:t>FP Representation</a:t>
            </a:r>
            <a:endParaRPr lang="fr-FR" dirty="0"/>
          </a:p>
        </p:txBody>
      </p:sp>
      <p:sp>
        <p:nvSpPr>
          <p:cNvPr id="7" name="Espace réservé du contenu 6"/>
          <p:cNvSpPr>
            <a:spLocks noGrp="1"/>
          </p:cNvSpPr>
          <p:nvPr>
            <p:ph sz="quarter" idx="18"/>
          </p:nvPr>
        </p:nvSpPr>
        <p:spPr/>
        <p:txBody>
          <a:bodyPr/>
          <a:lstStyle/>
          <a:p>
            <a:r>
              <a:rPr lang="en-US" dirty="0"/>
              <a:t>Three body problem</a:t>
            </a:r>
            <a:r>
              <a:rPr lang="en-US" baseline="30000" dirty="0"/>
              <a:t>[3]</a:t>
            </a:r>
            <a:r>
              <a:rPr lang="en-US" dirty="0"/>
              <a:t>  calculates the position, velocity and acceleration of three particles over time</a:t>
            </a:r>
            <a:endParaRPr lang="fr-FR" dirty="0"/>
          </a:p>
          <a:p>
            <a:pPr lvl="1"/>
            <a:endParaRPr lang="fr-FR" dirty="0"/>
          </a:p>
        </p:txBody>
      </p:sp>
      <p:pic>
        <p:nvPicPr>
          <p:cNvPr id="14" name="Image 1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6161" y="2240786"/>
            <a:ext cx="3118893" cy="1963722"/>
          </a:xfrm>
          <a:prstGeom prst="rect">
            <a:avLst/>
          </a:prstGeom>
        </p:spPr>
      </p:pic>
      <p:pic>
        <p:nvPicPr>
          <p:cNvPr id="11" name="Imag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38005" y="2230815"/>
            <a:ext cx="3132293" cy="1939423"/>
          </a:xfrm>
          <a:prstGeom prst="rect">
            <a:avLst/>
          </a:prstGeom>
        </p:spPr>
      </p:pic>
      <p:pic>
        <p:nvPicPr>
          <p:cNvPr id="12" name="Image 11"/>
          <p:cNvPicPr>
            <a:picLocks noChangeAspect="1"/>
          </p:cNvPicPr>
          <p:nvPr/>
        </p:nvPicPr>
        <p:blipFill>
          <a:blip r:embed="rId4">
            <a:duotone>
              <a:schemeClr val="bg2">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906161" y="4355211"/>
            <a:ext cx="3118893" cy="1992367"/>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006" y="4355211"/>
            <a:ext cx="3132293" cy="2031244"/>
          </a:xfrm>
          <a:prstGeom prst="rect">
            <a:avLst/>
          </a:prstGeom>
        </p:spPr>
      </p:pic>
      <p:sp>
        <p:nvSpPr>
          <p:cNvPr id="9" name="ZoneTexte 8"/>
          <p:cNvSpPr txBox="1"/>
          <p:nvPr/>
        </p:nvSpPr>
        <p:spPr>
          <a:xfrm>
            <a:off x="355481" y="6385837"/>
            <a:ext cx="6048672" cy="215444"/>
          </a:xfrm>
          <a:prstGeom prst="rect">
            <a:avLst/>
          </a:prstGeom>
          <a:noFill/>
        </p:spPr>
        <p:txBody>
          <a:bodyPr wrap="square" rtlCol="0">
            <a:spAutoFit/>
          </a:bodyPr>
          <a:lstStyle/>
          <a:p>
            <a:r>
              <a:rPr lang="en-US" sz="800" dirty="0">
                <a:solidFill>
                  <a:srgbClr val="222222"/>
                </a:solidFill>
                <a:latin typeface="Arial" panose="020B0604020202020204" pitchFamily="34" charset="0"/>
              </a:rPr>
              <a:t>[5] C. </a:t>
            </a:r>
            <a:r>
              <a:rPr lang="en-US" sz="800" dirty="0" err="1">
                <a:solidFill>
                  <a:srgbClr val="222222"/>
                </a:solidFill>
                <a:latin typeface="Arial" panose="020B0604020202020204" pitchFamily="34" charset="0"/>
              </a:rPr>
              <a:t>Marchal</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The three-body problem</a:t>
            </a:r>
            <a:r>
              <a:rPr lang="en-US" sz="800" dirty="0">
                <a:solidFill>
                  <a:srgbClr val="222222"/>
                </a:solidFill>
                <a:latin typeface="Arial" panose="020B0604020202020204" pitchFamily="34" charset="0"/>
              </a:rPr>
              <a:t>. Elsevier, 2012.</a:t>
            </a:r>
            <a:endParaRPr lang="fr-FR" sz="800" dirty="0"/>
          </a:p>
        </p:txBody>
      </p:sp>
      <p:sp>
        <p:nvSpPr>
          <p:cNvPr id="10" name="ZoneTexte 9">
            <a:extLst>
              <a:ext uri="{FF2B5EF4-FFF2-40B4-BE49-F238E27FC236}">
                <a16:creationId xmlns:a16="http://schemas.microsoft.com/office/drawing/2014/main" id="{0241B40B-40B0-534A-8E6D-6C9C847282E2}"/>
              </a:ext>
            </a:extLst>
          </p:cNvPr>
          <p:cNvSpPr txBox="1"/>
          <p:nvPr/>
        </p:nvSpPr>
        <p:spPr>
          <a:xfrm>
            <a:off x="2699792" y="4280484"/>
            <a:ext cx="1207382" cy="276999"/>
          </a:xfrm>
          <a:prstGeom prst="rect">
            <a:avLst/>
          </a:prstGeom>
          <a:noFill/>
        </p:spPr>
        <p:txBody>
          <a:bodyPr wrap="none" rtlCol="0">
            <a:spAutoFit/>
          </a:bodyPr>
          <a:lstStyle/>
          <a:p>
            <a:r>
              <a:rPr lang="fr-FR" sz="900" dirty="0">
                <a:solidFill>
                  <a:schemeClr val="bg2">
                    <a:lumMod val="85000"/>
                  </a:schemeClr>
                </a:solidFill>
              </a:rPr>
              <a:t> </a:t>
            </a:r>
            <a:r>
              <a:rPr lang="fr-FR" sz="1200" dirty="0">
                <a:solidFill>
                  <a:schemeClr val="bg2">
                    <a:lumMod val="85000"/>
                  </a:schemeClr>
                </a:solidFill>
              </a:rPr>
              <a:t>≈ IEEE 128-bit</a:t>
            </a:r>
          </a:p>
        </p:txBody>
      </p:sp>
      <p:sp>
        <p:nvSpPr>
          <p:cNvPr id="13" name="ZoneTexte 12">
            <a:extLst>
              <a:ext uri="{FF2B5EF4-FFF2-40B4-BE49-F238E27FC236}">
                <a16:creationId xmlns:a16="http://schemas.microsoft.com/office/drawing/2014/main" id="{0C4EA97F-669C-4948-BD56-78AA7D421622}"/>
              </a:ext>
            </a:extLst>
          </p:cNvPr>
          <p:cNvSpPr txBox="1"/>
          <p:nvPr/>
        </p:nvSpPr>
        <p:spPr>
          <a:xfrm>
            <a:off x="6660232" y="2153680"/>
            <a:ext cx="1255472" cy="276999"/>
          </a:xfrm>
          <a:prstGeom prst="rect">
            <a:avLst/>
          </a:prstGeom>
          <a:noFill/>
        </p:spPr>
        <p:txBody>
          <a:bodyPr wrap="none" rtlCol="0">
            <a:spAutoFit/>
          </a:bodyPr>
          <a:lstStyle/>
          <a:p>
            <a:r>
              <a:rPr lang="fr-FR" sz="900" dirty="0">
                <a:solidFill>
                  <a:schemeClr val="bg2">
                    <a:lumMod val="85000"/>
                  </a:schemeClr>
                </a:solidFill>
              </a:rPr>
              <a:t> </a:t>
            </a:r>
            <a:r>
              <a:rPr lang="fr-FR" sz="1200" dirty="0">
                <a:solidFill>
                  <a:schemeClr val="bg2">
                    <a:lumMod val="85000"/>
                  </a:schemeClr>
                </a:solidFill>
              </a:rPr>
              <a:t>&lt;  IEEE 128-bit</a:t>
            </a:r>
          </a:p>
        </p:txBody>
      </p:sp>
      <p:sp>
        <p:nvSpPr>
          <p:cNvPr id="16" name="ZoneTexte 15">
            <a:extLst>
              <a:ext uri="{FF2B5EF4-FFF2-40B4-BE49-F238E27FC236}">
                <a16:creationId xmlns:a16="http://schemas.microsoft.com/office/drawing/2014/main" id="{8E39008B-CD93-D449-A401-839E02242821}"/>
              </a:ext>
            </a:extLst>
          </p:cNvPr>
          <p:cNvSpPr txBox="1"/>
          <p:nvPr/>
        </p:nvSpPr>
        <p:spPr>
          <a:xfrm>
            <a:off x="5004048" y="2153680"/>
            <a:ext cx="1181734" cy="276999"/>
          </a:xfrm>
          <a:prstGeom prst="rect">
            <a:avLst/>
          </a:prstGeom>
          <a:noFill/>
        </p:spPr>
        <p:txBody>
          <a:bodyPr wrap="none" rtlCol="0">
            <a:spAutoFit/>
          </a:bodyPr>
          <a:lstStyle/>
          <a:p>
            <a:r>
              <a:rPr lang="fr-FR" sz="1200" dirty="0">
                <a:solidFill>
                  <a:schemeClr val="bg2">
                    <a:lumMod val="85000"/>
                  </a:schemeClr>
                </a:solidFill>
              </a:rPr>
              <a:t>IEEE 64-bit  &lt; </a:t>
            </a:r>
          </a:p>
        </p:txBody>
      </p:sp>
      <p:sp>
        <p:nvSpPr>
          <p:cNvPr id="17" name="ZoneTexte 16">
            <a:extLst>
              <a:ext uri="{FF2B5EF4-FFF2-40B4-BE49-F238E27FC236}">
                <a16:creationId xmlns:a16="http://schemas.microsoft.com/office/drawing/2014/main" id="{D0F72171-D105-174B-B35C-ADC6993FE913}"/>
              </a:ext>
            </a:extLst>
          </p:cNvPr>
          <p:cNvSpPr txBox="1"/>
          <p:nvPr/>
        </p:nvSpPr>
        <p:spPr>
          <a:xfrm>
            <a:off x="2730922" y="2163651"/>
            <a:ext cx="1095172" cy="276999"/>
          </a:xfrm>
          <a:prstGeom prst="rect">
            <a:avLst/>
          </a:prstGeom>
          <a:noFill/>
        </p:spPr>
        <p:txBody>
          <a:bodyPr wrap="none" rtlCol="0">
            <a:spAutoFit/>
          </a:bodyPr>
          <a:lstStyle/>
          <a:p>
            <a:r>
              <a:rPr lang="fr-FR" sz="1200" dirty="0">
                <a:solidFill>
                  <a:schemeClr val="bg2">
                    <a:lumMod val="85000"/>
                  </a:schemeClr>
                </a:solidFill>
              </a:rPr>
              <a:t>&gt; IEEE 64-bit</a:t>
            </a:r>
          </a:p>
        </p:txBody>
      </p:sp>
      <p:sp>
        <p:nvSpPr>
          <p:cNvPr id="18" name="ZoneTexte 17">
            <a:extLst>
              <a:ext uri="{FF2B5EF4-FFF2-40B4-BE49-F238E27FC236}">
                <a16:creationId xmlns:a16="http://schemas.microsoft.com/office/drawing/2014/main" id="{A3984512-A63E-EA4E-BF02-B591CA7AAF2A}"/>
              </a:ext>
            </a:extLst>
          </p:cNvPr>
          <p:cNvSpPr txBox="1"/>
          <p:nvPr/>
        </p:nvSpPr>
        <p:spPr>
          <a:xfrm>
            <a:off x="6697902" y="4280484"/>
            <a:ext cx="1180131" cy="276999"/>
          </a:xfrm>
          <a:prstGeom prst="rect">
            <a:avLst/>
          </a:prstGeom>
          <a:noFill/>
        </p:spPr>
        <p:txBody>
          <a:bodyPr wrap="none" rtlCol="0">
            <a:spAutoFit/>
          </a:bodyPr>
          <a:lstStyle/>
          <a:p>
            <a:r>
              <a:rPr lang="fr-FR" sz="1200" dirty="0">
                <a:solidFill>
                  <a:schemeClr val="accent5"/>
                </a:solidFill>
              </a:rPr>
              <a:t>&gt; IEEE 128-bit</a:t>
            </a:r>
          </a:p>
        </p:txBody>
      </p:sp>
    </p:spTree>
    <p:extLst>
      <p:ext uri="{BB962C8B-B14F-4D97-AF65-F5344CB8AC3E}">
        <p14:creationId xmlns:p14="http://schemas.microsoft.com/office/powerpoint/2010/main" val="93318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IEEE defines 16, 32, 64 and recently 128-bit representation</a:t>
            </a:r>
            <a:r>
              <a:rPr lang="en-US" baseline="30000" dirty="0"/>
              <a:t>[4]</a:t>
            </a:r>
            <a:endParaRPr lang="en-US" dirty="0"/>
          </a:p>
          <a:p>
            <a:pPr lvl="1"/>
            <a:r>
              <a:rPr lang="en-US" dirty="0"/>
              <a:t>Fixed size format</a:t>
            </a:r>
          </a:p>
          <a:p>
            <a:pPr marL="885825" lvl="2" indent="0">
              <a:buNone/>
            </a:pPr>
            <a:endParaRPr lang="en-US" dirty="0"/>
          </a:p>
          <a:p>
            <a:pPr lvl="2"/>
            <a:endParaRPr lang="en-US" dirty="0"/>
          </a:p>
          <a:p>
            <a:pPr lvl="2"/>
            <a:endParaRPr lang="en-US" dirty="0"/>
          </a:p>
          <a:p>
            <a:pPr lvl="2"/>
            <a:endParaRPr lang="en-US" dirty="0"/>
          </a:p>
          <a:p>
            <a:pPr lvl="2"/>
            <a:endParaRPr lang="en-US" dirty="0"/>
          </a:p>
          <a:p>
            <a:endParaRPr lang="en-US" dirty="0"/>
          </a:p>
          <a:p>
            <a:endParaRPr lang="en-US" dirty="0"/>
          </a:p>
          <a:p>
            <a:endParaRPr lang="en-US" dirty="0"/>
          </a:p>
          <a:p>
            <a:pPr lvl="1"/>
            <a:r>
              <a:rPr lang="en-US" dirty="0"/>
              <a:t>May suffer for the aforementioned issues (overkill, cancelation and rounding)</a:t>
            </a:r>
          </a:p>
          <a:p>
            <a:pPr lvl="1"/>
            <a:endParaRPr lang="en-US" dirty="0"/>
          </a:p>
          <a:p>
            <a:endParaRPr lang="en-US" dirty="0"/>
          </a:p>
          <a:p>
            <a:r>
              <a:rPr lang="en-US" dirty="0"/>
              <a:t>Possible solution: a different representation that has variable precision</a:t>
            </a:r>
          </a:p>
          <a:p>
            <a:pPr marL="0" indent="0">
              <a:buNone/>
            </a:pPr>
            <a:endParaRPr lang="en-US" dirty="0"/>
          </a:p>
          <a:p>
            <a:endParaRPr lang="en-US" dirty="0"/>
          </a:p>
        </p:txBody>
      </p:sp>
      <p:sp>
        <p:nvSpPr>
          <p:cNvPr id="4" name="Espace réservé du texte 3"/>
          <p:cNvSpPr>
            <a:spLocks noGrp="1"/>
          </p:cNvSpPr>
          <p:nvPr>
            <p:ph type="body" sz="quarter" idx="20"/>
          </p:nvPr>
        </p:nvSpPr>
        <p:spPr/>
        <p:txBody>
          <a:bodyPr/>
          <a:lstStyle/>
          <a:p>
            <a:r>
              <a:rPr lang="en-US" dirty="0"/>
              <a:t>IEEE Format</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200245147"/>
              </p:ext>
            </p:extLst>
          </p:nvPr>
        </p:nvGraphicFramePr>
        <p:xfrm>
          <a:off x="1476726" y="3066465"/>
          <a:ext cx="6096000" cy="731520"/>
        </p:xfrm>
        <a:graphic>
          <a:graphicData uri="http://schemas.openxmlformats.org/drawingml/2006/table">
            <a:tbl>
              <a:tblPr firstRow="1" bandRow="1">
                <a:tableStyleId>{E8B1032C-EA38-4F05-BA0D-38AFFFC7BED3}</a:tableStyleId>
              </a:tblPr>
              <a:tblGrid>
                <a:gridCol w="64807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431704">
                  <a:extLst>
                    <a:ext uri="{9D8B030D-6E8A-4147-A177-3AD203B41FA5}">
                      <a16:colId xmlns:a16="http://schemas.microsoft.com/office/drawing/2014/main" val="20002"/>
                    </a:ext>
                  </a:extLst>
                </a:gridCol>
              </a:tblGrid>
              <a:tr h="221744">
                <a:tc>
                  <a:txBody>
                    <a:bodyPr/>
                    <a:lstStyle/>
                    <a:p>
                      <a:pPr algn="ctr"/>
                      <a:r>
                        <a:rPr lang="en-US" dirty="0"/>
                        <a:t>s</a:t>
                      </a:r>
                      <a:endParaRPr lang="fr-FR" dirty="0"/>
                    </a:p>
                  </a:txBody>
                  <a:tcPr>
                    <a:lnB w="12700" cap="flat" cmpd="sng" algn="ctr">
                      <a:solidFill>
                        <a:schemeClr val="tx1"/>
                      </a:solidFill>
                      <a:prstDash val="solid"/>
                      <a:round/>
                      <a:headEnd type="none" w="med" len="med"/>
                      <a:tailEnd type="none" w="med" len="med"/>
                    </a:lnB>
                  </a:tcPr>
                </a:tc>
                <a:tc>
                  <a:txBody>
                    <a:bodyPr/>
                    <a:lstStyle/>
                    <a:p>
                      <a:pPr algn="ctr"/>
                      <a:r>
                        <a:rPr lang="en-US" dirty="0"/>
                        <a:t>e</a:t>
                      </a:r>
                      <a:endParaRPr lang="fr-FR" dirty="0"/>
                    </a:p>
                  </a:txBody>
                  <a:tcPr>
                    <a:lnB w="12700" cap="flat" cmpd="sng" algn="ctr">
                      <a:solidFill>
                        <a:schemeClr val="tx1"/>
                      </a:solidFill>
                      <a:prstDash val="solid"/>
                      <a:round/>
                      <a:headEnd type="none" w="med" len="med"/>
                      <a:tailEnd type="none" w="med" len="med"/>
                    </a:lnB>
                  </a:tcPr>
                </a:tc>
                <a:tc>
                  <a:txBody>
                    <a:bodyPr/>
                    <a:lstStyle/>
                    <a:p>
                      <a:pPr algn="ctr"/>
                      <a:r>
                        <a:rPr lang="en-US" dirty="0"/>
                        <a:t>m</a:t>
                      </a:r>
                      <a:endParaRPr lang="fr-FR"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9040">
                <a:tc>
                  <a:txBody>
                    <a:bodyPr/>
                    <a:lstStyle/>
                    <a:p>
                      <a:pPr algn="ctr"/>
                      <a:r>
                        <a:rPr lang="en-US" dirty="0"/>
                        <a:t>sign</a:t>
                      </a:r>
                      <a:endParaRPr lang="fr-FR"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ctr"/>
                      <a:r>
                        <a:rPr lang="en-US" dirty="0"/>
                        <a:t>exponent</a:t>
                      </a:r>
                      <a:endParaRPr lang="fr-FR"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ctr"/>
                      <a:r>
                        <a:rPr lang="en-US" dirty="0"/>
                        <a:t>mantissa</a:t>
                      </a:r>
                      <a:endParaRPr lang="fr-FR"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1"/>
                  </a:ext>
                </a:extLst>
              </a:tr>
            </a:tbl>
          </a:graphicData>
        </a:graphic>
      </p:graphicFrame>
      <p:sp>
        <p:nvSpPr>
          <p:cNvPr id="6" name="ZoneTexte 5"/>
          <p:cNvSpPr txBox="1"/>
          <p:nvPr/>
        </p:nvSpPr>
        <p:spPr>
          <a:xfrm>
            <a:off x="359251" y="6538696"/>
            <a:ext cx="6048672" cy="215444"/>
          </a:xfrm>
          <a:prstGeom prst="rect">
            <a:avLst/>
          </a:prstGeom>
          <a:noFill/>
        </p:spPr>
        <p:txBody>
          <a:bodyPr wrap="square" rtlCol="0">
            <a:spAutoFit/>
          </a:bodyPr>
          <a:lstStyle/>
          <a:p>
            <a:r>
              <a:rPr lang="fr-FR" sz="800" dirty="0"/>
              <a:t>[6] </a:t>
            </a:r>
            <a:r>
              <a:rPr lang="fr-FR" sz="800" dirty="0" err="1"/>
              <a:t>Zuras</a:t>
            </a:r>
            <a:r>
              <a:rPr lang="fr-FR" sz="800" dirty="0"/>
              <a:t>, Dan, et al. "IEEE standard for </a:t>
            </a:r>
            <a:r>
              <a:rPr lang="fr-FR" sz="800" dirty="0" err="1"/>
              <a:t>floating</a:t>
            </a:r>
            <a:r>
              <a:rPr lang="fr-FR" sz="800" dirty="0"/>
              <a:t>-point </a:t>
            </a:r>
            <a:r>
              <a:rPr lang="fr-FR" sz="800" dirty="0" err="1"/>
              <a:t>arithmetic</a:t>
            </a:r>
            <a:r>
              <a:rPr lang="fr-FR" sz="800" dirty="0"/>
              <a:t>." </a:t>
            </a:r>
            <a:r>
              <a:rPr lang="fr-FR" sz="800" i="1" dirty="0"/>
              <a:t>IEEE </a:t>
            </a:r>
            <a:r>
              <a:rPr lang="fr-FR" sz="800" i="1" dirty="0" err="1"/>
              <a:t>Std</a:t>
            </a:r>
            <a:r>
              <a:rPr lang="fr-FR" sz="800" i="1" dirty="0"/>
              <a:t> 754-2008</a:t>
            </a:r>
            <a:r>
              <a:rPr lang="fr-FR" sz="800" dirty="0"/>
              <a:t> (2008): 1-70.</a:t>
            </a:r>
            <a:endParaRPr lang="en-US" sz="800" dirty="0"/>
          </a:p>
        </p:txBody>
      </p:sp>
      <p:cxnSp>
        <p:nvCxnSpPr>
          <p:cNvPr id="8" name="Connecteur droit avec flèche 7"/>
          <p:cNvCxnSpPr/>
          <p:nvPr/>
        </p:nvCxnSpPr>
        <p:spPr>
          <a:xfrm>
            <a:off x="1512730" y="2999517"/>
            <a:ext cx="5760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549962" y="2699930"/>
            <a:ext cx="936104" cy="276999"/>
          </a:xfrm>
          <a:prstGeom prst="rect">
            <a:avLst/>
          </a:prstGeom>
          <a:noFill/>
        </p:spPr>
        <p:txBody>
          <a:bodyPr wrap="square" rtlCol="0">
            <a:spAutoFit/>
          </a:bodyPr>
          <a:lstStyle/>
          <a:p>
            <a:r>
              <a:rPr lang="en-US" sz="1200" dirty="0"/>
              <a:t>1 bit</a:t>
            </a:r>
            <a:endParaRPr lang="fr-FR" sz="1200" dirty="0"/>
          </a:p>
        </p:txBody>
      </p:sp>
      <p:cxnSp>
        <p:nvCxnSpPr>
          <p:cNvPr id="10" name="Connecteur droit avec flèche 9"/>
          <p:cNvCxnSpPr/>
          <p:nvPr/>
        </p:nvCxnSpPr>
        <p:spPr>
          <a:xfrm>
            <a:off x="2196806" y="2999517"/>
            <a:ext cx="19442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213030" y="2994457"/>
            <a:ext cx="3312368" cy="50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363973" y="2060848"/>
            <a:ext cx="1944216" cy="1015663"/>
          </a:xfrm>
          <a:prstGeom prst="rect">
            <a:avLst/>
          </a:prstGeom>
          <a:noFill/>
        </p:spPr>
        <p:txBody>
          <a:bodyPr wrap="square" rtlCol="0">
            <a:spAutoFit/>
          </a:bodyPr>
          <a:lstStyle/>
          <a:p>
            <a:r>
              <a:rPr lang="en-US" sz="1200" dirty="0"/>
              <a:t>5 bit (IEEE 16-bit)</a:t>
            </a:r>
          </a:p>
          <a:p>
            <a:r>
              <a:rPr lang="en-US" sz="1200" dirty="0"/>
              <a:t>8 bit (IEEE 32-bit)</a:t>
            </a:r>
          </a:p>
          <a:p>
            <a:r>
              <a:rPr lang="en-US" sz="1200" dirty="0"/>
              <a:t>11 bit (IEEE 64-bit)</a:t>
            </a:r>
          </a:p>
          <a:p>
            <a:r>
              <a:rPr lang="en-US" sz="1200" dirty="0"/>
              <a:t>15 bit (IEEE 128-bit)</a:t>
            </a:r>
          </a:p>
          <a:p>
            <a:endParaRPr lang="fr-FR" sz="1200" dirty="0"/>
          </a:p>
        </p:txBody>
      </p:sp>
      <p:sp>
        <p:nvSpPr>
          <p:cNvPr id="18" name="ZoneTexte 17"/>
          <p:cNvSpPr txBox="1"/>
          <p:nvPr/>
        </p:nvSpPr>
        <p:spPr>
          <a:xfrm>
            <a:off x="5182667" y="2060848"/>
            <a:ext cx="1944216" cy="1015663"/>
          </a:xfrm>
          <a:prstGeom prst="rect">
            <a:avLst/>
          </a:prstGeom>
          <a:noFill/>
        </p:spPr>
        <p:txBody>
          <a:bodyPr wrap="square" rtlCol="0">
            <a:spAutoFit/>
          </a:bodyPr>
          <a:lstStyle/>
          <a:p>
            <a:r>
              <a:rPr lang="en-US" sz="1200" dirty="0"/>
              <a:t>10 bit (IEEE 16-bit)</a:t>
            </a:r>
          </a:p>
          <a:p>
            <a:r>
              <a:rPr lang="en-US" sz="1200" dirty="0"/>
              <a:t>23 bit (IEEE 32-bit)</a:t>
            </a:r>
          </a:p>
          <a:p>
            <a:r>
              <a:rPr lang="en-US" sz="1200" dirty="0"/>
              <a:t>52 bit (IEEE 64-bit)</a:t>
            </a:r>
          </a:p>
          <a:p>
            <a:r>
              <a:rPr lang="en-US" sz="1200" dirty="0"/>
              <a:t>112 bit (IEEE 128-bit)</a:t>
            </a:r>
          </a:p>
          <a:p>
            <a:endParaRPr lang="fr-FR" sz="1200" dirty="0"/>
          </a:p>
        </p:txBody>
      </p:sp>
    </p:spTree>
    <p:extLst>
      <p:ext uri="{BB962C8B-B14F-4D97-AF65-F5344CB8AC3E}">
        <p14:creationId xmlns:p14="http://schemas.microsoft.com/office/powerpoint/2010/main" val="10431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7FB2742-F36A-034F-BC70-734623DF904F}"/>
              </a:ext>
            </a:extLst>
          </p:cNvPr>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a:extLst>
              <a:ext uri="{FF2B5EF4-FFF2-40B4-BE49-F238E27FC236}">
                <a16:creationId xmlns:a16="http://schemas.microsoft.com/office/drawing/2014/main" id="{037D47D3-7872-E142-AA89-ACCC0E4C7077}"/>
              </a:ext>
            </a:extLst>
          </p:cNvPr>
          <p:cNvSpPr>
            <a:spLocks noGrp="1"/>
          </p:cNvSpPr>
          <p:nvPr>
            <p:ph sz="quarter" idx="18"/>
          </p:nvPr>
        </p:nvSpPr>
        <p:spPr/>
        <p:txBody>
          <a:bodyPr/>
          <a:lstStyle/>
          <a:p>
            <a:r>
              <a:rPr lang="en-US" dirty="0"/>
              <a:t>In 2015, John Gustafson proposed Universal </a:t>
            </a:r>
            <a:r>
              <a:rPr lang="en-US" dirty="0" err="1"/>
              <a:t>NUMber</a:t>
            </a:r>
            <a:r>
              <a:rPr lang="en-US" baseline="30000" dirty="0"/>
              <a:t>[5]</a:t>
            </a:r>
            <a:r>
              <a:rPr lang="en-US" dirty="0"/>
              <a:t>, or UNUM, a variable precision (VP) format for FP numbers.</a:t>
            </a:r>
          </a:p>
          <a:p>
            <a:pPr lvl="1"/>
            <a:r>
              <a:rPr lang="en-US" dirty="0"/>
              <a:t>Sign, Exponent and Fraction fields just like IEEE Format</a:t>
            </a:r>
          </a:p>
          <a:p>
            <a:pPr lvl="1"/>
            <a:r>
              <a:rPr lang="en-US" dirty="0"/>
              <a:t>“Metadata” fields for self-description of exponent and fraction sizes</a:t>
            </a:r>
          </a:p>
          <a:p>
            <a:pPr lvl="1"/>
            <a:r>
              <a:rPr lang="en-US" dirty="0" err="1"/>
              <a:t>Ubit</a:t>
            </a:r>
            <a:endParaRPr lang="en-US" dirty="0"/>
          </a:p>
          <a:p>
            <a:pPr lvl="2"/>
            <a:r>
              <a:rPr lang="en-US" dirty="0"/>
              <a:t>FP number (0) or an open interval (1)</a:t>
            </a:r>
          </a:p>
          <a:p>
            <a:pPr lvl="2"/>
            <a:endParaRPr lang="en-US" dirty="0"/>
          </a:p>
          <a:p>
            <a:r>
              <a:rPr lang="en-US" dirty="0"/>
              <a:t>In 2017, John Gustafson proposed Posit</a:t>
            </a:r>
          </a:p>
          <a:p>
            <a:pPr lvl="1"/>
            <a:r>
              <a:rPr lang="en-US" dirty="0"/>
              <a:t>With fixed size but variable exponent and mantissa</a:t>
            </a:r>
          </a:p>
        </p:txBody>
      </p:sp>
      <p:sp>
        <p:nvSpPr>
          <p:cNvPr id="4" name="Espace réservé du texte 3">
            <a:extLst>
              <a:ext uri="{FF2B5EF4-FFF2-40B4-BE49-F238E27FC236}">
                <a16:creationId xmlns:a16="http://schemas.microsoft.com/office/drawing/2014/main" id="{C3E5C040-3407-A343-8C1E-BCE42E736C38}"/>
              </a:ext>
            </a:extLst>
          </p:cNvPr>
          <p:cNvSpPr>
            <a:spLocks noGrp="1"/>
          </p:cNvSpPr>
          <p:nvPr>
            <p:ph type="body" sz="quarter" idx="20"/>
          </p:nvPr>
        </p:nvSpPr>
        <p:spPr/>
        <p:txBody>
          <a:bodyPr/>
          <a:lstStyle/>
          <a:p>
            <a:r>
              <a:rPr lang="en-US" dirty="0"/>
              <a:t>Variable precision FORMAT</a:t>
            </a:r>
          </a:p>
        </p:txBody>
      </p:sp>
      <p:graphicFrame>
        <p:nvGraphicFramePr>
          <p:cNvPr id="5" name="Tableau 4"/>
          <p:cNvGraphicFramePr>
            <a:graphicFrameLocks noGrp="1"/>
          </p:cNvGraphicFramePr>
          <p:nvPr>
            <p:extLst>
              <p:ext uri="{D42A27DB-BD31-4B8C-83A1-F6EECF244321}">
                <p14:modId xmlns:p14="http://schemas.microsoft.com/office/powerpoint/2010/main" val="3446494567"/>
              </p:ext>
            </p:extLst>
          </p:nvPr>
        </p:nvGraphicFramePr>
        <p:xfrm>
          <a:off x="467893" y="4992431"/>
          <a:ext cx="8315709" cy="1381760"/>
        </p:xfrm>
        <a:graphic>
          <a:graphicData uri="http://schemas.openxmlformats.org/drawingml/2006/table">
            <a:tbl>
              <a:tblPr firstRow="1" bandRow="1">
                <a:tableStyleId>{5C22544A-7EE6-4342-B048-85BDC9FD1C3A}</a:tableStyleId>
              </a:tblPr>
              <a:tblGrid>
                <a:gridCol w="802395">
                  <a:extLst>
                    <a:ext uri="{9D8B030D-6E8A-4147-A177-3AD203B41FA5}">
                      <a16:colId xmlns:a16="http://schemas.microsoft.com/office/drawing/2014/main" val="20000"/>
                    </a:ext>
                  </a:extLst>
                </a:gridCol>
                <a:gridCol w="1531841">
                  <a:extLst>
                    <a:ext uri="{9D8B030D-6E8A-4147-A177-3AD203B41FA5}">
                      <a16:colId xmlns:a16="http://schemas.microsoft.com/office/drawing/2014/main" val="20001"/>
                    </a:ext>
                  </a:extLst>
                </a:gridCol>
                <a:gridCol w="3066367">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186914">
                  <a:extLst>
                    <a:ext uri="{9D8B030D-6E8A-4147-A177-3AD203B41FA5}">
                      <a16:colId xmlns:a16="http://schemas.microsoft.com/office/drawing/2014/main" val="20005"/>
                    </a:ext>
                  </a:extLst>
                </a:gridCol>
              </a:tblGrid>
              <a:tr h="370840">
                <a:tc>
                  <a:txBody>
                    <a:bodyPr/>
                    <a:lstStyle/>
                    <a:p>
                      <a:pPr algn="ct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kern="1200" dirty="0" err="1">
                          <a:solidFill>
                            <a:schemeClr val="accent2">
                              <a:lumMod val="50000"/>
                            </a:schemeClr>
                          </a:solidFill>
                          <a:latin typeface="+mn-lt"/>
                          <a:ea typeface="+mn-ea"/>
                          <a:cs typeface="+mn-cs"/>
                        </a:rPr>
                        <a:t>es</a:t>
                      </a:r>
                      <a:r>
                        <a:rPr lang="en-US" sz="1800" b="0" kern="1200" dirty="0">
                          <a:solidFill>
                            <a:schemeClr val="accent2">
                              <a:lumMod val="50000"/>
                            </a:schemeClr>
                          </a:solidFill>
                          <a:latin typeface="+mn-lt"/>
                          <a:ea typeface="+mn-ea"/>
                          <a:cs typeface="+mn-cs"/>
                        </a:rPr>
                        <a:t> bits</a:t>
                      </a:r>
                      <a:endParaRPr lang="fr-FR" sz="1800" b="0" kern="1200" dirty="0">
                        <a:solidFill>
                          <a:schemeClr val="accent2">
                            <a:lumMod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800" b="0" kern="1200" dirty="0">
                          <a:solidFill>
                            <a:schemeClr val="tx1">
                              <a:lumMod val="65000"/>
                              <a:lumOff val="35000"/>
                            </a:schemeClr>
                          </a:solidFill>
                          <a:latin typeface="+mn-lt"/>
                          <a:ea typeface="+mn-ea"/>
                          <a:cs typeface="+mn-cs"/>
                        </a:rPr>
                        <a:t>fs bits</a:t>
                      </a:r>
                      <a:endParaRPr lang="fr-FR" sz="1800" b="0" kern="1200" dirty="0">
                        <a:solidFill>
                          <a:schemeClr val="tx1">
                            <a:lumMod val="65000"/>
                            <a:lumOff val="3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pPr algn="ctr"/>
                      <a:r>
                        <a:rPr lang="en-US" dirty="0">
                          <a:solidFill>
                            <a:srgbClr val="FF0000"/>
                          </a:solidFill>
                        </a:rPr>
                        <a:t>s</a:t>
                      </a:r>
                      <a:endParaRPr lang="fr-FR"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rgbClr val="002060"/>
                          </a:solidFill>
                        </a:rPr>
                        <a:t>e</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t>f</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rgbClr val="7030A0"/>
                          </a:solidFill>
                        </a:rPr>
                        <a:t>u</a:t>
                      </a:r>
                      <a:endParaRPr lang="fr-FR"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accent2">
                              <a:lumMod val="50000"/>
                            </a:schemeClr>
                          </a:solidFill>
                        </a:rPr>
                        <a:t>es-1</a:t>
                      </a:r>
                      <a:endParaRPr lang="fr-FR"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tx1">
                              <a:lumMod val="65000"/>
                              <a:lumOff val="35000"/>
                            </a:schemeClr>
                          </a:solidFill>
                        </a:rPr>
                        <a:t>fs-1</a:t>
                      </a:r>
                      <a:endParaRPr lang="fr-FR"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70840">
                <a:tc>
                  <a:txBody>
                    <a:bodyPr/>
                    <a:lstStyle/>
                    <a:p>
                      <a:pPr algn="ctr"/>
                      <a:r>
                        <a:rPr lang="en-US" dirty="0">
                          <a:solidFill>
                            <a:srgbClr val="FF0000"/>
                          </a:solidFill>
                        </a:rPr>
                        <a:t>sign</a:t>
                      </a:r>
                      <a:endParaRPr lang="fr-FR"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rgbClr val="002060"/>
                          </a:solidFill>
                        </a:rPr>
                        <a:t>exponent</a:t>
                      </a:r>
                      <a:endParaRPr lang="fr-FR"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t>fraction</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err="1">
                          <a:solidFill>
                            <a:srgbClr val="7030A0"/>
                          </a:solidFill>
                        </a:rPr>
                        <a:t>ubit</a:t>
                      </a:r>
                      <a:endParaRPr lang="fr-FR" dirty="0">
                        <a:solidFill>
                          <a:srgbClr val="7030A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accent2">
                              <a:lumMod val="50000"/>
                            </a:schemeClr>
                          </a:solidFill>
                        </a:rPr>
                        <a:t>exponent</a:t>
                      </a:r>
                      <a:r>
                        <a:rPr lang="en-US" baseline="0" dirty="0">
                          <a:solidFill>
                            <a:schemeClr val="accent2">
                              <a:lumMod val="50000"/>
                            </a:schemeClr>
                          </a:solidFill>
                        </a:rPr>
                        <a:t> size</a:t>
                      </a:r>
                      <a:endParaRPr lang="fr-FR"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tx1">
                              <a:lumMod val="65000"/>
                              <a:lumOff val="35000"/>
                            </a:schemeClr>
                          </a:solidFill>
                        </a:rPr>
                        <a:t>fraction size</a:t>
                      </a:r>
                      <a:endParaRPr lang="fr-FR"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bl>
          </a:graphicData>
        </a:graphic>
      </p:graphicFrame>
      <p:cxnSp>
        <p:nvCxnSpPr>
          <p:cNvPr id="7" name="Connecteur droit avec flèche 6"/>
          <p:cNvCxnSpPr/>
          <p:nvPr/>
        </p:nvCxnSpPr>
        <p:spPr>
          <a:xfrm>
            <a:off x="4788376" y="5208455"/>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2844160" y="5208455"/>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412112" y="5208455"/>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239397" y="5208455"/>
            <a:ext cx="3806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6014D7E1-7462-0F4B-83A1-598A6B9B2683}"/>
              </a:ext>
            </a:extLst>
          </p:cNvPr>
          <p:cNvSpPr txBox="1"/>
          <p:nvPr/>
        </p:nvSpPr>
        <p:spPr>
          <a:xfrm>
            <a:off x="337021" y="6330923"/>
            <a:ext cx="6048672" cy="461665"/>
          </a:xfrm>
          <a:prstGeom prst="rect">
            <a:avLst/>
          </a:prstGeom>
          <a:noFill/>
        </p:spPr>
        <p:txBody>
          <a:bodyPr wrap="square" rtlCol="0">
            <a:spAutoFit/>
          </a:bodyPr>
          <a:lstStyle/>
          <a:p>
            <a:r>
              <a:rPr lang="en-US" sz="800" dirty="0"/>
              <a:t>[7] John L. Gustafson, “The End of Error - Unum Computing”, CRC Press, 2015.</a:t>
            </a:r>
          </a:p>
          <a:p>
            <a:r>
              <a:rPr lang="en-US" sz="800" dirty="0"/>
              <a:t>[8] JL  Gustafson,., &amp; I. </a:t>
            </a:r>
            <a:r>
              <a:rPr lang="en-US" sz="800" dirty="0" err="1"/>
              <a:t>Yonemoto</a:t>
            </a:r>
            <a:r>
              <a:rPr lang="en-US" sz="800" dirty="0"/>
              <a:t>. Beating floating point at its own game Posit arithmetic. Supercomputing Frontiers and Innovations, 4(2), 71–86</a:t>
            </a:r>
            <a:endParaRPr lang="fr-FR" sz="800" dirty="0"/>
          </a:p>
        </p:txBody>
      </p:sp>
      <p:sp>
        <p:nvSpPr>
          <p:cNvPr id="17" name="Rectangle à coins arrondis 16"/>
          <p:cNvSpPr/>
          <p:nvPr/>
        </p:nvSpPr>
        <p:spPr>
          <a:xfrm>
            <a:off x="395537" y="4980785"/>
            <a:ext cx="5544616" cy="1184520"/>
          </a:xfrm>
          <a:prstGeom prst="round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ZoneTexte 17"/>
          <p:cNvSpPr txBox="1"/>
          <p:nvPr/>
        </p:nvSpPr>
        <p:spPr>
          <a:xfrm>
            <a:off x="107504" y="4149080"/>
            <a:ext cx="1992853" cy="369332"/>
          </a:xfrm>
          <a:prstGeom prst="rect">
            <a:avLst/>
          </a:prstGeom>
          <a:noFill/>
          <a:ln>
            <a:solidFill>
              <a:schemeClr val="tx1"/>
            </a:solidFill>
          </a:ln>
        </p:spPr>
        <p:txBody>
          <a:bodyPr wrap="none" rtlCol="0">
            <a:spAutoFit/>
          </a:bodyPr>
          <a:lstStyle/>
          <a:p>
            <a:r>
              <a:rPr lang="en-US" dirty="0"/>
              <a:t>Like IEEE Format</a:t>
            </a:r>
            <a:endParaRPr lang="fr-FR" dirty="0"/>
          </a:p>
        </p:txBody>
      </p:sp>
      <p:cxnSp>
        <p:nvCxnSpPr>
          <p:cNvPr id="20" name="Connecteur droit avec flèche 19"/>
          <p:cNvCxnSpPr>
            <a:stCxn id="18" idx="2"/>
          </p:cNvCxnSpPr>
          <p:nvPr/>
        </p:nvCxnSpPr>
        <p:spPr>
          <a:xfrm>
            <a:off x="1103931" y="4518412"/>
            <a:ext cx="343870" cy="389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6300192" y="5220102"/>
            <a:ext cx="2592288" cy="1154088"/>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3" name="Connecteur droit avec flèche 22"/>
          <p:cNvCxnSpPr>
            <a:stCxn id="25" idx="2"/>
            <a:endCxn id="21" idx="0"/>
          </p:cNvCxnSpPr>
          <p:nvPr/>
        </p:nvCxnSpPr>
        <p:spPr>
          <a:xfrm flipH="1">
            <a:off x="7596336" y="4518412"/>
            <a:ext cx="288878" cy="70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093972" y="4149080"/>
            <a:ext cx="1582484" cy="369332"/>
          </a:xfrm>
          <a:prstGeom prst="rect">
            <a:avLst/>
          </a:prstGeom>
          <a:noFill/>
          <a:ln>
            <a:solidFill>
              <a:schemeClr val="tx1"/>
            </a:solidFill>
          </a:ln>
        </p:spPr>
        <p:txBody>
          <a:bodyPr wrap="none" rtlCol="0">
            <a:spAutoFit/>
          </a:bodyPr>
          <a:lstStyle/>
          <a:p>
            <a:r>
              <a:rPr lang="en-US" dirty="0"/>
              <a:t>Metadata info</a:t>
            </a:r>
            <a:endParaRPr lang="fr-FR" dirty="0"/>
          </a:p>
        </p:txBody>
      </p:sp>
      <p:sp>
        <p:nvSpPr>
          <p:cNvPr id="30" name="Rectangle à coins arrondis 29"/>
          <p:cNvSpPr/>
          <p:nvPr/>
        </p:nvSpPr>
        <p:spPr>
          <a:xfrm>
            <a:off x="5796136" y="5220102"/>
            <a:ext cx="720080" cy="873194"/>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26" name="Image 25">
            <a:extLst>
              <a:ext uri="{FF2B5EF4-FFF2-40B4-BE49-F238E27FC236}">
                <a16:creationId xmlns:a16="http://schemas.microsoft.com/office/drawing/2014/main" id="{C73061E8-B62D-614D-BFBD-331678987A4F}"/>
              </a:ext>
            </a:extLst>
          </p:cNvPr>
          <p:cNvPicPr>
            <a:picLocks noChangeAspect="1"/>
          </p:cNvPicPr>
          <p:nvPr/>
        </p:nvPicPr>
        <p:blipFill>
          <a:blip r:embed="rId2"/>
          <a:stretch>
            <a:fillRect/>
          </a:stretch>
        </p:blipFill>
        <p:spPr>
          <a:xfrm>
            <a:off x="359257" y="4356675"/>
            <a:ext cx="8533223" cy="1522927"/>
          </a:xfrm>
          <a:prstGeom prst="rect">
            <a:avLst/>
          </a:prstGeom>
        </p:spPr>
      </p:pic>
    </p:spTree>
    <p:extLst>
      <p:ext uri="{BB962C8B-B14F-4D97-AF65-F5344CB8AC3E}">
        <p14:creationId xmlns:p14="http://schemas.microsoft.com/office/powerpoint/2010/main" val="363195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par>
                          <p:cTn id="45" fill="hold">
                            <p:stCondLst>
                              <p:cond delay="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4"/>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1"/>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5"/>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0"/>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animBg="1"/>
      <p:bldP spid="17" grpId="1" animBg="1"/>
      <p:bldP spid="18" grpId="0" animBg="1"/>
      <p:bldP spid="18" grpId="1" animBg="1"/>
      <p:bldP spid="21" grpId="0" animBg="1"/>
      <p:bldP spid="21" grpId="1" animBg="1"/>
      <p:bldP spid="25" grpId="0" animBg="1"/>
      <p:bldP spid="25" grpId="1" animBg="1"/>
      <p:bldP spid="30" grpId="0" animBg="1"/>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4" name="Espace réservé du texte 3"/>
          <p:cNvSpPr>
            <a:spLocks noGrp="1"/>
          </p:cNvSpPr>
          <p:nvPr>
            <p:ph type="body" sz="quarter" idx="20"/>
          </p:nvPr>
        </p:nvSpPr>
        <p:spPr/>
        <p:txBody>
          <a:bodyPr/>
          <a:lstStyle/>
          <a:p>
            <a:r>
              <a:rPr lang="en-US" dirty="0"/>
              <a:t>Variable precision FORMATs</a:t>
            </a:r>
          </a:p>
        </p:txBody>
      </p:sp>
      <p:sp>
        <p:nvSpPr>
          <p:cNvPr id="7" name="ZoneTexte 6">
            <a:extLst>
              <a:ext uri="{FF2B5EF4-FFF2-40B4-BE49-F238E27FC236}">
                <a16:creationId xmlns:a16="http://schemas.microsoft.com/office/drawing/2014/main" id="{6014D7E1-7462-0F4B-83A1-598A6B9B2683}"/>
              </a:ext>
            </a:extLst>
          </p:cNvPr>
          <p:cNvSpPr txBox="1"/>
          <p:nvPr/>
        </p:nvSpPr>
        <p:spPr>
          <a:xfrm>
            <a:off x="88894" y="6269357"/>
            <a:ext cx="5832648" cy="461665"/>
          </a:xfrm>
          <a:prstGeom prst="rect">
            <a:avLst/>
          </a:prstGeom>
          <a:noFill/>
        </p:spPr>
        <p:txBody>
          <a:bodyPr wrap="square" rtlCol="0">
            <a:spAutoFit/>
          </a:bodyPr>
          <a:lstStyle/>
          <a:p>
            <a:r>
              <a:rPr lang="en-US" sz="800" dirty="0"/>
              <a:t>[9] A. </a:t>
            </a:r>
            <a:r>
              <a:rPr lang="en-US" sz="800" dirty="0" err="1"/>
              <a:t>Bocco</a:t>
            </a:r>
            <a:r>
              <a:rPr lang="en-US" sz="800" dirty="0"/>
              <a:t>, et. al. “Hardware support for UNUM floating point arithmetic”. In: </a:t>
            </a:r>
            <a:r>
              <a:rPr lang="fr-FR" sz="800" i="1" dirty="0"/>
              <a:t>PRIME</a:t>
            </a:r>
            <a:r>
              <a:rPr lang="fr-FR" sz="800" dirty="0"/>
              <a:t>. IEEE. 2017, pp. 93–96</a:t>
            </a:r>
          </a:p>
          <a:p>
            <a:r>
              <a:rPr lang="en-US" sz="800" dirty="0"/>
              <a:t>[10] </a:t>
            </a:r>
            <a:r>
              <a:rPr lang="fr-FR" sz="800" dirty="0"/>
              <a:t>F. Glaser et al. “An 826 MOPS, 210uW/MHz Unum ALU in 65 nm”. In: </a:t>
            </a:r>
            <a:r>
              <a:rPr lang="fr-FR" sz="800" i="1" dirty="0"/>
              <a:t>2018 IEEE </a:t>
            </a:r>
            <a:r>
              <a:rPr lang="en-US" sz="800" i="1" dirty="0"/>
              <a:t>ISCAS</a:t>
            </a:r>
            <a:r>
              <a:rPr lang="en-US" sz="800" dirty="0"/>
              <a:t>. May 2018, pp. 1–5.</a:t>
            </a:r>
          </a:p>
          <a:p>
            <a:r>
              <a:rPr lang="en-US" sz="800" dirty="0"/>
              <a:t>[11] M. K. Jaiswal, &amp; H. K. So, Universal number posit arithmetic generator on FPGA. In DATE, 2018 (pp. 1159-1162)</a:t>
            </a:r>
          </a:p>
        </p:txBody>
      </p:sp>
      <p:sp>
        <p:nvSpPr>
          <p:cNvPr id="5" name="Espace réservé du contenu 4"/>
          <p:cNvSpPr>
            <a:spLocks noGrp="1"/>
          </p:cNvSpPr>
          <p:nvPr>
            <p:ph sz="quarter" idx="18"/>
          </p:nvPr>
        </p:nvSpPr>
        <p:spPr>
          <a:xfrm>
            <a:off x="359251" y="1257300"/>
            <a:ext cx="8424000" cy="5052020"/>
          </a:xfrm>
        </p:spPr>
        <p:txBody>
          <a:bodyPr/>
          <a:lstStyle/>
          <a:p>
            <a:r>
              <a:rPr lang="en-US" dirty="0"/>
              <a:t>High-level UNUM/Posit Implementation</a:t>
            </a:r>
          </a:p>
          <a:p>
            <a:pPr lvl="1"/>
            <a:r>
              <a:rPr lang="en-US" dirty="0"/>
              <a:t>Julia</a:t>
            </a:r>
          </a:p>
          <a:p>
            <a:pPr lvl="1"/>
            <a:r>
              <a:rPr lang="en-US" dirty="0"/>
              <a:t>Python</a:t>
            </a:r>
          </a:p>
          <a:p>
            <a:pPr lvl="1"/>
            <a:r>
              <a:rPr lang="en-US" dirty="0"/>
              <a:t>C++ libraries</a:t>
            </a:r>
          </a:p>
          <a:p>
            <a:pPr lvl="1"/>
            <a:endParaRPr lang="en-US" dirty="0"/>
          </a:p>
          <a:p>
            <a:pPr marL="441325" lvl="1" indent="0">
              <a:buNone/>
            </a:pPr>
            <a:endParaRPr lang="en-US" dirty="0"/>
          </a:p>
          <a:p>
            <a:r>
              <a:rPr lang="en-US" dirty="0"/>
              <a:t>UNUM/Posit hardware</a:t>
            </a:r>
          </a:p>
          <a:p>
            <a:pPr lvl="1"/>
            <a:r>
              <a:rPr lang="en-US" dirty="0" err="1"/>
              <a:t>Bocco</a:t>
            </a:r>
            <a:r>
              <a:rPr lang="en-US" dirty="0"/>
              <a:t> (2017)</a:t>
            </a:r>
            <a:r>
              <a:rPr lang="en-US" baseline="30000" dirty="0"/>
              <a:t>[7] </a:t>
            </a:r>
            <a:r>
              <a:rPr lang="en-US" dirty="0"/>
              <a:t>, Glaser (2018)</a:t>
            </a:r>
            <a:r>
              <a:rPr lang="en-US" baseline="30000" dirty="0"/>
              <a:t>[8]</a:t>
            </a:r>
            <a:r>
              <a:rPr lang="en-US" dirty="0"/>
              <a:t>, Jaiswal (2018)</a:t>
            </a:r>
            <a:r>
              <a:rPr lang="en-US" baseline="30000" dirty="0"/>
              <a:t>[9]</a:t>
            </a:r>
            <a:endParaRPr lang="en-US" dirty="0"/>
          </a:p>
          <a:p>
            <a:endParaRPr lang="en-US" dirty="0"/>
          </a:p>
          <a:p>
            <a:r>
              <a:rPr lang="en-US" dirty="0"/>
              <a:t>Research challenge</a:t>
            </a:r>
          </a:p>
          <a:p>
            <a:pPr lvl="1"/>
            <a:r>
              <a:rPr lang="en-US" dirty="0"/>
              <a:t>Who/what does the interface between HL languages</a:t>
            </a:r>
          </a:p>
          <a:p>
            <a:pPr marL="441325" lvl="1" indent="0">
              <a:buNone/>
            </a:pPr>
            <a:r>
              <a:rPr lang="en-US" dirty="0"/>
              <a:t>and hardware for variable precision?</a:t>
            </a:r>
          </a:p>
          <a:p>
            <a:pPr lvl="1"/>
            <a:r>
              <a:rPr lang="en-US" dirty="0"/>
              <a:t>What is the compiler role on variable precision?</a:t>
            </a:r>
          </a:p>
          <a:p>
            <a:pPr lvl="1"/>
            <a:endParaRPr lang="en-US" dirty="0"/>
          </a:p>
          <a:p>
            <a:r>
              <a:rPr lang="en-US" dirty="0"/>
              <a:t>Compilation flow for variable precision formats</a:t>
            </a:r>
          </a:p>
          <a:p>
            <a:endParaRPr lang="en-US" dirty="0"/>
          </a:p>
        </p:txBody>
      </p:sp>
      <p:sp>
        <p:nvSpPr>
          <p:cNvPr id="9" name="Rectangle à coins arrondis 8"/>
          <p:cNvSpPr/>
          <p:nvPr/>
        </p:nvSpPr>
        <p:spPr>
          <a:xfrm>
            <a:off x="6585345" y="1700068"/>
            <a:ext cx="1728192" cy="17057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High-level </a:t>
            </a:r>
            <a:r>
              <a:rPr lang="en-US" dirty="0" err="1"/>
              <a:t>Var</a:t>
            </a:r>
            <a:r>
              <a:rPr lang="en-US" dirty="0"/>
              <a:t> </a:t>
            </a:r>
            <a:r>
              <a:rPr lang="en-US" dirty="0" err="1"/>
              <a:t>Prec</a:t>
            </a:r>
            <a:r>
              <a:rPr lang="en-US" dirty="0"/>
              <a:t> Software (libraries, types, etc.)</a:t>
            </a:r>
          </a:p>
        </p:txBody>
      </p:sp>
      <p:sp>
        <p:nvSpPr>
          <p:cNvPr id="12" name="Rectangle à coins arrondis 11"/>
          <p:cNvSpPr/>
          <p:nvPr/>
        </p:nvSpPr>
        <p:spPr>
          <a:xfrm>
            <a:off x="6524139" y="5077360"/>
            <a:ext cx="1936293" cy="120171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Var</a:t>
            </a:r>
            <a:r>
              <a:rPr lang="en-US" dirty="0"/>
              <a:t> </a:t>
            </a:r>
            <a:r>
              <a:rPr lang="en-US" dirty="0" err="1"/>
              <a:t>Prec</a:t>
            </a:r>
            <a:r>
              <a:rPr lang="en-US" dirty="0"/>
              <a:t> Hardware</a:t>
            </a:r>
          </a:p>
          <a:p>
            <a:pPr algn="ctr"/>
            <a:r>
              <a:rPr lang="en-US" dirty="0"/>
              <a:t>(Co-processors or ALUs)</a:t>
            </a:r>
            <a:endParaRPr lang="fr-FR" dirty="0"/>
          </a:p>
        </p:txBody>
      </p:sp>
      <p:sp>
        <p:nvSpPr>
          <p:cNvPr id="13" name="Flèche vers le bas 12"/>
          <p:cNvSpPr/>
          <p:nvPr/>
        </p:nvSpPr>
        <p:spPr>
          <a:xfrm>
            <a:off x="7200291" y="3414240"/>
            <a:ext cx="504056" cy="413582"/>
          </a:xfrm>
          <a:prstGeom prst="down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801369" y="3853070"/>
            <a:ext cx="1296144" cy="755714"/>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t>
            </a:r>
            <a:endParaRPr lang="fr-FR" sz="3000" dirty="0"/>
          </a:p>
        </p:txBody>
      </p:sp>
      <p:sp>
        <p:nvSpPr>
          <p:cNvPr id="15" name="Flèche vers le bas 14"/>
          <p:cNvSpPr/>
          <p:nvPr/>
        </p:nvSpPr>
        <p:spPr>
          <a:xfrm>
            <a:off x="7194536" y="4632080"/>
            <a:ext cx="509811" cy="4219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589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State of the art</a:t>
            </a:r>
          </a:p>
          <a:p>
            <a:pPr lvl="1"/>
            <a:r>
              <a:rPr lang="en-US" dirty="0"/>
              <a:t>FP representation</a:t>
            </a:r>
          </a:p>
          <a:p>
            <a:pPr lvl="1"/>
            <a:r>
              <a:rPr lang="en-US" dirty="0"/>
              <a:t>IEEE format</a:t>
            </a:r>
          </a:p>
          <a:p>
            <a:pPr lvl="2"/>
            <a:r>
              <a:rPr lang="en-US" dirty="0"/>
              <a:t>Characteristics and limitations</a:t>
            </a:r>
          </a:p>
          <a:p>
            <a:pPr lvl="1"/>
            <a:r>
              <a:rPr lang="en-US" dirty="0"/>
              <a:t>Variable precision formats</a:t>
            </a:r>
          </a:p>
          <a:p>
            <a:pPr lvl="2"/>
            <a:r>
              <a:rPr lang="en-US" dirty="0"/>
              <a:t>Characteristics</a:t>
            </a:r>
          </a:p>
          <a:p>
            <a:pPr marL="0" indent="0">
              <a:buNone/>
            </a:pPr>
            <a:endParaRPr lang="en-US" dirty="0"/>
          </a:p>
          <a:p>
            <a:r>
              <a:rPr lang="en-US" dirty="0"/>
              <a:t>This work</a:t>
            </a:r>
          </a:p>
          <a:p>
            <a:pPr lvl="1"/>
            <a:r>
              <a:rPr lang="en-US" dirty="0"/>
              <a:t>Compilation flow</a:t>
            </a:r>
          </a:p>
          <a:p>
            <a:pPr lvl="2"/>
            <a:r>
              <a:rPr lang="en-US" dirty="0"/>
              <a:t>Overview</a:t>
            </a:r>
          </a:p>
          <a:p>
            <a:pPr lvl="2"/>
            <a:r>
              <a:rPr lang="en-US" dirty="0"/>
              <a:t>Compiler-hardware integration</a:t>
            </a:r>
          </a:p>
          <a:p>
            <a:pPr marL="0" indent="0">
              <a:buNone/>
            </a:pPr>
            <a:endParaRPr lang="en-US" dirty="0">
              <a:solidFill>
                <a:srgbClr val="0070C0"/>
              </a:solidFill>
            </a:endParaRPr>
          </a:p>
          <a:p>
            <a:r>
              <a:rPr lang="en-US" dirty="0"/>
              <a:t>Future perspectives</a:t>
            </a:r>
          </a:p>
          <a:p>
            <a:pPr lvl="1"/>
            <a:endParaRPr lang="en-US" dirty="0"/>
          </a:p>
          <a:p>
            <a:pPr lvl="1"/>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Agenda</a:t>
            </a:r>
            <a:endParaRPr lang="fr-FR" dirty="0"/>
          </a:p>
        </p:txBody>
      </p:sp>
    </p:spTree>
    <p:extLst>
      <p:ext uri="{BB962C8B-B14F-4D97-AF65-F5344CB8AC3E}">
        <p14:creationId xmlns:p14="http://schemas.microsoft.com/office/powerpoint/2010/main" val="80659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TREVISAN JOST Tiago | </a:t>
            </a:r>
            <a:fld id="{CD6B3BC7-4F5B-4D02-B617-D6822E237BBE}" type="datetime1">
              <a:rPr lang="fr-FR" smtClean="0"/>
              <a:pPr/>
              <a:t>29/01/2019</a:t>
            </a:fld>
            <a:endParaRPr lang="fr-FR" dirty="0"/>
          </a:p>
        </p:txBody>
      </p:sp>
      <p:sp>
        <p:nvSpPr>
          <p:cNvPr id="3" name="Espace réservé du contenu 2"/>
          <p:cNvSpPr>
            <a:spLocks noGrp="1"/>
          </p:cNvSpPr>
          <p:nvPr>
            <p:ph sz="quarter" idx="18"/>
          </p:nvPr>
        </p:nvSpPr>
        <p:spPr/>
        <p:txBody>
          <a:bodyPr/>
          <a:lstStyle/>
          <a:p>
            <a:r>
              <a:rPr lang="en-US" dirty="0"/>
              <a:t>State of the art</a:t>
            </a:r>
          </a:p>
          <a:p>
            <a:pPr lvl="1"/>
            <a:r>
              <a:rPr lang="en-US" dirty="0"/>
              <a:t>FP representation</a:t>
            </a:r>
          </a:p>
          <a:p>
            <a:pPr lvl="1"/>
            <a:r>
              <a:rPr lang="en-US" dirty="0"/>
              <a:t>IEEE format</a:t>
            </a:r>
          </a:p>
          <a:p>
            <a:pPr lvl="2"/>
            <a:r>
              <a:rPr lang="en-US" dirty="0"/>
              <a:t>Characteristics and limitations</a:t>
            </a:r>
          </a:p>
          <a:p>
            <a:pPr lvl="1"/>
            <a:r>
              <a:rPr lang="en-US" dirty="0"/>
              <a:t>Variable precision formats</a:t>
            </a:r>
          </a:p>
          <a:p>
            <a:pPr lvl="2"/>
            <a:r>
              <a:rPr lang="en-US" dirty="0"/>
              <a:t>Characteristics</a:t>
            </a:r>
          </a:p>
          <a:p>
            <a:pPr marL="0" indent="0">
              <a:buNone/>
            </a:pPr>
            <a:endParaRPr lang="en-US" dirty="0"/>
          </a:p>
          <a:p>
            <a:r>
              <a:rPr lang="en-US" dirty="0">
                <a:solidFill>
                  <a:srgbClr val="FF0000"/>
                </a:solidFill>
              </a:rPr>
              <a:t>This work</a:t>
            </a:r>
          </a:p>
          <a:p>
            <a:pPr lvl="1"/>
            <a:r>
              <a:rPr lang="en-US" b="1" dirty="0"/>
              <a:t>Compilation flow</a:t>
            </a:r>
          </a:p>
          <a:p>
            <a:pPr lvl="2"/>
            <a:r>
              <a:rPr lang="en-US" dirty="0"/>
              <a:t>Overview</a:t>
            </a:r>
          </a:p>
          <a:p>
            <a:pPr lvl="2"/>
            <a:r>
              <a:rPr lang="en-US" dirty="0"/>
              <a:t>Compiler-hardware integration</a:t>
            </a:r>
          </a:p>
          <a:p>
            <a:pPr marL="0" indent="0">
              <a:buNone/>
            </a:pPr>
            <a:endParaRPr lang="en-US" dirty="0">
              <a:solidFill>
                <a:srgbClr val="0070C0"/>
              </a:solidFill>
            </a:endParaRPr>
          </a:p>
          <a:p>
            <a:r>
              <a:rPr lang="en-US" dirty="0"/>
              <a:t>Future perspectives</a:t>
            </a:r>
          </a:p>
          <a:p>
            <a:pPr lvl="1"/>
            <a:endParaRPr lang="en-US" dirty="0"/>
          </a:p>
          <a:p>
            <a:pPr lvl="1"/>
            <a:endParaRPr lang="en-US" dirty="0"/>
          </a:p>
          <a:p>
            <a:pPr lvl="1"/>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fr-FR" dirty="0"/>
          </a:p>
        </p:txBody>
      </p:sp>
      <p:sp>
        <p:nvSpPr>
          <p:cNvPr id="4" name="Espace réservé du texte 3"/>
          <p:cNvSpPr>
            <a:spLocks noGrp="1"/>
          </p:cNvSpPr>
          <p:nvPr>
            <p:ph type="body" sz="quarter" idx="20"/>
          </p:nvPr>
        </p:nvSpPr>
        <p:spPr/>
        <p:txBody>
          <a:bodyPr/>
          <a:lstStyle/>
          <a:p>
            <a:r>
              <a:rPr lang="en-US" dirty="0"/>
              <a:t>Agenda</a:t>
            </a:r>
            <a:endParaRPr lang="fr-FR" dirty="0"/>
          </a:p>
        </p:txBody>
      </p:sp>
    </p:spTree>
    <p:extLst>
      <p:ext uri="{BB962C8B-B14F-4D97-AF65-F5344CB8AC3E}">
        <p14:creationId xmlns:p14="http://schemas.microsoft.com/office/powerpoint/2010/main" val="2674231210"/>
      </p:ext>
    </p:extLst>
  </p:cSld>
  <p:clrMapOvr>
    <a:masterClrMapping/>
  </p:clrMapOvr>
</p:sld>
</file>

<file path=ppt/theme/theme1.xml><?xml version="1.0" encoding="utf-8"?>
<a:theme xmlns:a="http://schemas.openxmlformats.org/drawingml/2006/main" name="Presentation Leti">
  <a:themeElements>
    <a:clrScheme name="CEA Tech">
      <a:dk1>
        <a:sysClr val="windowText" lastClr="000000"/>
      </a:dk1>
      <a:lt1>
        <a:sysClr val="window" lastClr="FFFFFF"/>
      </a:lt1>
      <a:dk2>
        <a:srgbClr val="E60019"/>
      </a:dk2>
      <a:lt2>
        <a:srgbClr val="FFFFFF"/>
      </a:lt2>
      <a:accent1>
        <a:srgbClr val="E60019"/>
      </a:accent1>
      <a:accent2>
        <a:srgbClr val="91C30A"/>
      </a:accent2>
      <a:accent3>
        <a:srgbClr val="87000A"/>
      </a:accent3>
      <a:accent4>
        <a:srgbClr val="0A6E28"/>
      </a:accent4>
      <a:accent5>
        <a:srgbClr val="5F5F5F"/>
      </a:accent5>
      <a:accent6>
        <a:srgbClr val="5F5F5F"/>
      </a:accent6>
      <a:hlink>
        <a:srgbClr val="91C30A"/>
      </a:hlink>
      <a:folHlink>
        <a:srgbClr val="0A6E28"/>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 DACLE Leti - ADEQUATE COMPUTING.potx" id="{58227587-CDF7-4725-8214-E1E34434BC32}" vid="{443C5D74-C50B-4EFB-B935-19C286F9EAC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C5494C40B4641A5F6B4A4D3419753" ma:contentTypeVersion="1" ma:contentTypeDescription="Crée un document." ma:contentTypeScope="" ma:versionID="9612d4443bc925a7546f49d1a2048676">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DF574C1-5B27-4DDA-95B9-103B21305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A07537-60B3-41A9-B171-08393AF962BB}">
  <ds:schemaRefs>
    <ds:schemaRef ds:uri="http://schemas.microsoft.com/sharepoint/v3/contenttype/forms"/>
  </ds:schemaRefs>
</ds:datastoreItem>
</file>

<file path=customXml/itemProps3.xml><?xml version="1.0" encoding="utf-8"?>
<ds:datastoreItem xmlns:ds="http://schemas.openxmlformats.org/officeDocument/2006/customXml" ds:itemID="{21B50EC5-4AC4-4A12-B8F1-DA9B43B99FE8}">
  <ds:schemaRef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 Boardroom</Template>
  <TotalTime>10447</TotalTime>
  <Words>2128</Words>
  <Application>Microsoft Macintosh PowerPoint</Application>
  <PresentationFormat>Affichage à l'écran (4:3)</PresentationFormat>
  <Paragraphs>489</Paragraphs>
  <Slides>25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 Unicode MS</vt:lpstr>
      <vt:lpstr>Arial</vt:lpstr>
      <vt:lpstr>Calibri</vt:lpstr>
      <vt:lpstr>Courier</vt:lpstr>
      <vt:lpstr>Courier New</vt:lpstr>
      <vt:lpstr>Times New Roman</vt:lpstr>
      <vt:lpstr>Presentation Leti</vt:lpstr>
      <vt:lpstr>Early work on a compiler flow for emerging variable precision formats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Merci beaucoup! Thank you!  Email: tiago.trevisanjost@cea.fr</vt:lpstr>
    </vt:vector>
  </TitlesOfParts>
  <Company>CEA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LLVM code generation for RISC-V adequate compute units</dc:title>
  <dc:creator>TREVISAN JOST Tiago 252495</dc:creator>
  <cp:lastModifiedBy>Microsoft Office User</cp:lastModifiedBy>
  <cp:revision>587</cp:revision>
  <cp:lastPrinted>2019-01-25T09:33:10Z</cp:lastPrinted>
  <dcterms:created xsi:type="dcterms:W3CDTF">2017-07-05T08:39:06Z</dcterms:created>
  <dcterms:modified xsi:type="dcterms:W3CDTF">2019-01-29T20:08:37Z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0x010100892C5494C40B4641A5F6B4A4D3419753</vt:lpwstr>
  </property>
</Properties>
</file>